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389" r:id="rId2"/>
    <p:sldId id="365" r:id="rId3"/>
    <p:sldId id="367" r:id="rId4"/>
    <p:sldId id="368" r:id="rId5"/>
    <p:sldId id="395" r:id="rId6"/>
    <p:sldId id="377" r:id="rId7"/>
    <p:sldId id="375" r:id="rId8"/>
    <p:sldId id="379" r:id="rId9"/>
    <p:sldId id="398" r:id="rId10"/>
    <p:sldId id="399" r:id="rId11"/>
    <p:sldId id="400" r:id="rId12"/>
    <p:sldId id="401" r:id="rId13"/>
    <p:sldId id="383" r:id="rId14"/>
    <p:sldId id="403" r:id="rId15"/>
    <p:sldId id="376" r:id="rId16"/>
    <p:sldId id="391" r:id="rId17"/>
    <p:sldId id="388" r:id="rId18"/>
    <p:sldId id="402" r:id="rId19"/>
    <p:sldId id="392" r:id="rId20"/>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31"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89CD"/>
    <a:srgbClr val="159FFF"/>
    <a:srgbClr val="CBC803"/>
    <a:srgbClr val="5B5E00"/>
    <a:srgbClr val="FCF426"/>
    <a:srgbClr val="FDFB71"/>
    <a:srgbClr val="E2E004"/>
    <a:srgbClr val="7E7C02"/>
    <a:srgbClr val="FFFFFF"/>
    <a:srgbClr val="9709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22"/>
  </p:normalViewPr>
  <p:slideViewPr>
    <p:cSldViewPr snapToGrid="0" showGuides="1">
      <p:cViewPr varScale="1">
        <p:scale>
          <a:sx n="77" d="100"/>
          <a:sy n="77" d="100"/>
        </p:scale>
        <p:origin x="67" y="245"/>
      </p:cViewPr>
      <p:guideLst>
        <p:guide orient="horz" pos="2131"/>
        <p:guide pos="3888"/>
      </p:guideLst>
    </p:cSldViewPr>
  </p:slideViewPr>
  <p:outlineViewPr>
    <p:cViewPr>
      <p:scale>
        <a:sx n="33" d="100"/>
        <a:sy n="33" d="100"/>
      </p:scale>
      <p:origin x="0" y="-5442"/>
    </p:cViewPr>
  </p:outlineViewPr>
  <p:notesTextViewPr>
    <p:cViewPr>
      <p:scale>
        <a:sx n="1" d="1"/>
        <a:sy n="1" d="1"/>
      </p:scale>
      <p:origin x="0" y="0"/>
    </p:cViewPr>
  </p:notesTextViewPr>
  <p:sorterViewPr showFormatting="0">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5#1">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D9F4C6C-38B9-4EBB-9468-E27380F1F83D}" type="doc">
      <dgm:prSet loTypeId="urn:microsoft.com/office/officeart/2005/8/layout/vList5" loCatId="list" qsTypeId="urn:microsoft.com/office/officeart/2005/8/quickstyle/simple2#1" qsCatId="simple" csTypeId="urn:microsoft.com/office/officeart/2005/8/colors/colorful5#1" csCatId="accent3"/>
      <dgm:spPr/>
      <dgm:t>
        <a:bodyPr/>
        <a:lstStyle/>
        <a:p>
          <a:endParaRPr lang="en-IN"/>
        </a:p>
      </dgm:t>
    </dgm:pt>
    <dgm:pt modelId="{4E542722-1F79-477C-9695-702CC21C4F0E}" type="pres">
      <dgm:prSet presAssocID="{5D9F4C6C-38B9-4EBB-9468-E27380F1F83D}" presName="Name0" presStyleCnt="0">
        <dgm:presLayoutVars>
          <dgm:dir/>
          <dgm:animLvl val="lvl"/>
          <dgm:resizeHandles val="exact"/>
        </dgm:presLayoutVars>
      </dgm:prSet>
      <dgm:spPr/>
    </dgm:pt>
  </dgm:ptLst>
  <dgm:cxnLst>
    <dgm:cxn modelId="{64BB4DC0-5B39-4E8A-BF7B-3654EA1977FF}" type="presOf" srcId="{5D9F4C6C-38B9-4EBB-9468-E27380F1F83D}" destId="{4E542722-1F79-477C-9695-702CC21C4F0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05CA7B-212D-4F57-9475-ECF655287CD8}" type="doc">
      <dgm:prSet loTypeId="urn:microsoft.com/office/officeart/2005/8/layout/vList5" loCatId="list" qsTypeId="urn:microsoft.com/office/officeart/2005/8/quickstyle/simple1#1" qsCatId="simple" csTypeId="urn:microsoft.com/office/officeart/2005/8/colors/colorful4#1" csCatId="accent3"/>
      <dgm:spPr/>
      <dgm:t>
        <a:bodyPr/>
        <a:lstStyle/>
        <a:p>
          <a:endParaRPr lang="en-IN"/>
        </a:p>
      </dgm:t>
    </dgm:pt>
    <dgm:pt modelId="{2CA98536-7686-4856-972B-AB7E1AC9ACDB}" type="pres">
      <dgm:prSet presAssocID="{4E05CA7B-212D-4F57-9475-ECF655287CD8}" presName="Name0" presStyleCnt="0">
        <dgm:presLayoutVars>
          <dgm:dir/>
          <dgm:animLvl val="lvl"/>
          <dgm:resizeHandles val="exact"/>
        </dgm:presLayoutVars>
      </dgm:prSet>
      <dgm:spPr/>
    </dgm:pt>
  </dgm:ptLst>
  <dgm:cxnLst>
    <dgm:cxn modelId="{75DBDA1D-BC24-4A38-B42E-70C807848FD7}" type="presOf" srcId="{4E05CA7B-212D-4F57-9475-ECF655287CD8}" destId="{2CA98536-7686-4856-972B-AB7E1AC9ACDB}"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7DD7D7-A7E1-41EA-B65C-63950ECCAEF9}" type="doc">
      <dgm:prSet loTypeId="urn:microsoft.com/office/officeart/2005/8/layout/vList5" loCatId="list" qsTypeId="urn:microsoft.com/office/officeart/2005/8/quickstyle/simple1#2" qsCatId="simple" csTypeId="urn:microsoft.com/office/officeart/2005/8/colors/accent5_5#1" csCatId="accent5"/>
      <dgm:spPr/>
      <dgm:t>
        <a:bodyPr/>
        <a:lstStyle/>
        <a:p>
          <a:endParaRPr lang="en-IN"/>
        </a:p>
      </dgm:t>
    </dgm:pt>
    <dgm:pt modelId="{13FF94C4-35E9-4E6A-86FA-E296A1110CE4}" type="pres">
      <dgm:prSet presAssocID="{147DD7D7-A7E1-41EA-B65C-63950ECCAEF9}" presName="Name0" presStyleCnt="0">
        <dgm:presLayoutVars>
          <dgm:dir/>
          <dgm:animLvl val="lvl"/>
          <dgm:resizeHandles val="exact"/>
        </dgm:presLayoutVars>
      </dgm:prSet>
      <dgm:spPr/>
    </dgm:pt>
  </dgm:ptLst>
  <dgm:cxnLst>
    <dgm:cxn modelId="{D2243A40-B131-4754-8979-16D054A0DDBB}" type="presOf" srcId="{147DD7D7-A7E1-41EA-B65C-63950ECCAEF9}" destId="{13FF94C4-35E9-4E6A-86FA-E296A1110CE4}" srcOrd="0"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2024/11/19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Click to edit Master text style</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Second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Third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Fourth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Fifth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558C1487-CE5C-4C48-82D9-C85A16AACE24}"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5_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73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1_标题幻灯片">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6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4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4.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rotWithShape="1">
          <a:blip r:embed="rId2"/>
          <a:srcRect l="47353"/>
          <a:stretch/>
        </p:blipFill>
        <p:spPr>
          <a:xfrm>
            <a:off x="5773270" y="1"/>
            <a:ext cx="6418729" cy="6857999"/>
          </a:xfrm>
          <a:prstGeom prst="rect">
            <a:avLst/>
          </a:prstGeom>
          <a:noFill/>
          <a:ln w="9525">
            <a:noFill/>
          </a:ln>
        </p:spPr>
      </p:pic>
      <p:sp>
        <p:nvSpPr>
          <p:cNvPr id="7" name="TextBox 6"/>
          <p:cNvSpPr txBox="1"/>
          <p:nvPr/>
        </p:nvSpPr>
        <p:spPr>
          <a:xfrm>
            <a:off x="615296" y="2924288"/>
            <a:ext cx="5068328" cy="1879603"/>
          </a:xfrm>
          <a:prstGeom prst="rect">
            <a:avLst/>
          </a:prstGeom>
          <a:solidFill>
            <a:schemeClr val="bg1"/>
          </a:solidFill>
        </p:spPr>
        <p:txBody>
          <a:bodyPr wrap="square" rtlCol="0">
            <a:noAutofit/>
          </a:bodyPr>
          <a:lstStyle/>
          <a:p>
            <a:r>
              <a:rPr lang="en-IN" sz="2200" b="1" dirty="0">
                <a:solidFill>
                  <a:schemeClr val="accent6">
                    <a:lumMod val="50000"/>
                  </a:schemeClr>
                </a:solidFill>
                <a:latin typeface="Times New Roman" panose="02020603050405020304" pitchFamily="18" charset="0"/>
                <a:cs typeface="Times New Roman" panose="02020603050405020304" pitchFamily="18" charset="0"/>
              </a:rPr>
              <a:t>                  </a:t>
            </a:r>
            <a:r>
              <a:rPr lang="en-IN" sz="2800" b="1" dirty="0">
                <a:solidFill>
                  <a:schemeClr val="accent6">
                    <a:lumMod val="50000"/>
                  </a:schemeClr>
                </a:solidFill>
                <a:latin typeface="Times New Roman" panose="02020603050405020304" pitchFamily="18" charset="0"/>
                <a:cs typeface="Times New Roman" panose="02020603050405020304" pitchFamily="18" charset="0"/>
              </a:rPr>
              <a:t>Presented by</a:t>
            </a:r>
            <a:r>
              <a:rPr lang="en-IN" sz="2800" b="1" dirty="0">
                <a:solidFill>
                  <a:schemeClr val="accent1">
                    <a:lumMod val="75000"/>
                  </a:schemeClr>
                </a:solidFill>
                <a:latin typeface="Times New Roman" panose="02020603050405020304" pitchFamily="18" charset="0"/>
                <a:cs typeface="Times New Roman" panose="02020603050405020304" pitchFamily="18" charset="0"/>
              </a:rPr>
              <a:t> </a:t>
            </a:r>
          </a:p>
          <a:p>
            <a:endParaRPr lang="en-IN" sz="2200" b="1" dirty="0">
              <a:solidFill>
                <a:schemeClr val="accent1">
                  <a:lumMod val="75000"/>
                </a:schemeClr>
              </a:solidFill>
              <a:latin typeface="Times New Roman" panose="02020603050405020304" pitchFamily="18" charset="0"/>
              <a:cs typeface="Times New Roman" panose="02020603050405020304" pitchFamily="18" charset="0"/>
            </a:endParaRPr>
          </a:p>
          <a:p>
            <a:r>
              <a:rPr lang="en-IN" sz="2200" b="1" dirty="0">
                <a:solidFill>
                  <a:schemeClr val="accent6"/>
                </a:solidFill>
                <a:latin typeface="Times New Roman" panose="02020603050405020304" pitchFamily="18" charset="0"/>
                <a:cs typeface="Times New Roman" panose="02020603050405020304" pitchFamily="18" charset="0"/>
              </a:rPr>
              <a:t>  </a:t>
            </a:r>
            <a:r>
              <a:rPr lang="en-IN" sz="2400" b="1" dirty="0">
                <a:solidFill>
                  <a:schemeClr val="accent6"/>
                </a:solidFill>
                <a:latin typeface="Times New Roman" panose="02020603050405020304" pitchFamily="18" charset="0"/>
                <a:cs typeface="Times New Roman" panose="02020603050405020304" pitchFamily="18" charset="0"/>
              </a:rPr>
              <a:t>SASMITA SAHOO (210301120081)</a:t>
            </a:r>
          </a:p>
          <a:p>
            <a:r>
              <a:rPr lang="en-IN" sz="2400" b="1" dirty="0">
                <a:solidFill>
                  <a:schemeClr val="accent6"/>
                </a:solidFill>
                <a:latin typeface="Times New Roman" panose="02020603050405020304" pitchFamily="18" charset="0"/>
                <a:cs typeface="Times New Roman" panose="02020603050405020304" pitchFamily="18" charset="0"/>
              </a:rPr>
              <a:t>  MAMALI SAHOO(210301120142)</a:t>
            </a:r>
          </a:p>
        </p:txBody>
      </p:sp>
      <p:sp>
        <p:nvSpPr>
          <p:cNvPr id="10" name="TextBox 9"/>
          <p:cNvSpPr txBox="1"/>
          <p:nvPr/>
        </p:nvSpPr>
        <p:spPr>
          <a:xfrm>
            <a:off x="615296" y="5065768"/>
            <a:ext cx="4467972" cy="954107"/>
          </a:xfrm>
          <a:prstGeom prst="rect">
            <a:avLst/>
          </a:prstGeom>
          <a:noFill/>
        </p:spPr>
        <p:txBody>
          <a:bodyPr wrap="square">
            <a:spAutoFit/>
          </a:bodyPr>
          <a:lstStyle/>
          <a:p>
            <a:pPr algn="ctr"/>
            <a:r>
              <a:rPr lang="en-IN" altLang="en-US" sz="2800" b="1" dirty="0">
                <a:solidFill>
                  <a:schemeClr val="accent6">
                    <a:lumMod val="50000"/>
                  </a:schemeClr>
                </a:solidFill>
                <a:latin typeface="Times New Roman" panose="02020603050405020304" pitchFamily="18" charset="0"/>
                <a:cs typeface="Times New Roman" panose="02020603050405020304" pitchFamily="18" charset="0"/>
              </a:rPr>
              <a:t>Guided By </a:t>
            </a:r>
            <a:endParaRPr lang="en-IN" altLang="en-US" sz="2800" b="1" dirty="0">
              <a:solidFill>
                <a:schemeClr val="accent1">
                  <a:lumMod val="75000"/>
                </a:schemeClr>
              </a:solidFill>
              <a:latin typeface="Times New Roman" panose="02020603050405020304" pitchFamily="18" charset="0"/>
              <a:cs typeface="Times New Roman" panose="02020603050405020304" pitchFamily="18" charset="0"/>
            </a:endParaRPr>
          </a:p>
          <a:p>
            <a:pPr algn="ctr"/>
            <a:r>
              <a:rPr lang="en-IN" altLang="en-US" sz="2800" b="1" dirty="0">
                <a:solidFill>
                  <a:srgbClr val="92D050"/>
                </a:solidFill>
                <a:latin typeface="Times New Roman" panose="02020603050405020304" pitchFamily="18" charset="0"/>
                <a:cs typeface="Times New Roman" panose="02020603050405020304" pitchFamily="18" charset="0"/>
              </a:rPr>
              <a:t> </a:t>
            </a:r>
            <a:r>
              <a:rPr lang="en-IN" altLang="en-US" sz="2800" b="1" dirty="0">
                <a:solidFill>
                  <a:schemeClr val="accent6"/>
                </a:solidFill>
                <a:latin typeface="Times New Roman" panose="02020603050405020304" pitchFamily="18" charset="0"/>
                <a:cs typeface="Times New Roman" panose="02020603050405020304" pitchFamily="18" charset="0"/>
              </a:rPr>
              <a:t>Dr . Bibhuti Sahoo </a:t>
            </a:r>
          </a:p>
        </p:txBody>
      </p:sp>
      <p:sp>
        <p:nvSpPr>
          <p:cNvPr id="3" name="TextBox 1"/>
          <p:cNvSpPr txBox="1"/>
          <p:nvPr/>
        </p:nvSpPr>
        <p:spPr>
          <a:xfrm>
            <a:off x="726757" y="921759"/>
            <a:ext cx="10738485" cy="1480185"/>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lstStyle/>
          <a:p>
            <a:r>
              <a:rPr lang="en-US" sz="3700" b="1" dirty="0">
                <a:solidFill>
                  <a:schemeClr val="accent6">
                    <a:lumMod val="50000"/>
                  </a:schemeClr>
                </a:solidFill>
                <a:latin typeface="Times New Roman" panose="02020603050405020304" pitchFamily="18" charset="0"/>
                <a:cs typeface="Times New Roman" panose="02020603050405020304" pitchFamily="18" charset="0"/>
              </a:rPr>
              <a:t>Evapotranspiration modeling using Explainable AI</a:t>
            </a:r>
          </a:p>
        </p:txBody>
      </p:sp>
      <p:pic>
        <p:nvPicPr>
          <p:cNvPr id="8" name="Picture 7" descr="perfect black"/>
          <p:cNvPicPr>
            <a:picLocks noChangeAspect="1"/>
          </p:cNvPicPr>
          <p:nvPr/>
        </p:nvPicPr>
        <p:blipFill>
          <a:blip r:embed="rId3"/>
          <a:srcRect l="21183" t="-1672" r="20753" b="14438"/>
          <a:stretch>
            <a:fillRect/>
          </a:stretch>
        </p:blipFill>
        <p:spPr>
          <a:xfrm>
            <a:off x="11103228" y="84716"/>
            <a:ext cx="921534" cy="1057397"/>
          </a:xfrm>
          <a:prstGeom prst="ellipse">
            <a:avLst/>
          </a:prstGeom>
        </p:spPr>
      </p:pic>
      <p:sp>
        <p:nvSpPr>
          <p:cNvPr id="9"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p:cNvPicPr/>
          <p:nvPr/>
        </p:nvPicPr>
        <p:blipFill>
          <a:blip r:embed="rId2"/>
          <a:srcRect/>
          <a:stretch>
            <a:fillRect/>
          </a:stretch>
        </p:blipFill>
        <p:spPr>
          <a:xfrm>
            <a:off x="11344986" y="155463"/>
            <a:ext cx="587038" cy="851124"/>
          </a:xfrm>
          <a:prstGeom prst="rect">
            <a:avLst/>
          </a:prstGeom>
        </p:spPr>
      </p:pic>
      <p:sp>
        <p:nvSpPr>
          <p:cNvPr id="3" name="Title 1">
            <a:extLst>
              <a:ext uri="{FF2B5EF4-FFF2-40B4-BE49-F238E27FC236}">
                <a16:creationId xmlns:a16="http://schemas.microsoft.com/office/drawing/2014/main" id="{446A2544-7568-532C-47E1-360CEC6F6D01}"/>
              </a:ext>
            </a:extLst>
          </p:cNvPr>
          <p:cNvSpPr>
            <a:spLocks noGrp="1"/>
          </p:cNvSpPr>
          <p:nvPr/>
        </p:nvSpPr>
        <p:spPr>
          <a:xfrm>
            <a:off x="2701831" y="155463"/>
            <a:ext cx="6788337" cy="5041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b="1" dirty="0">
                <a:solidFill>
                  <a:schemeClr val="tx1"/>
                </a:solidFill>
                <a:latin typeface="Times New Roman" panose="02020603050405020304" pitchFamily="18" charset="0"/>
                <a:cs typeface="Times New Roman" panose="02020603050405020304" pitchFamily="18" charset="0"/>
              </a:rPr>
              <a:t>Feature data analysis</a:t>
            </a:r>
          </a:p>
        </p:txBody>
      </p:sp>
      <p:pic>
        <p:nvPicPr>
          <p:cNvPr id="4" name="Picture 2">
            <a:extLst>
              <a:ext uri="{FF2B5EF4-FFF2-40B4-BE49-F238E27FC236}">
                <a16:creationId xmlns:a16="http://schemas.microsoft.com/office/drawing/2014/main" id="{2529B0C8-1D0F-97D1-51F6-269A95E38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4" b="51092"/>
          <a:stretch/>
        </p:blipFill>
        <p:spPr bwMode="auto">
          <a:xfrm>
            <a:off x="2308451" y="962891"/>
            <a:ext cx="7857525" cy="5036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2FFD9C-1C87-1DFC-25BA-9A35A4557C77}"/>
              </a:ext>
            </a:extLst>
          </p:cNvPr>
          <p:cNvSpPr txBox="1"/>
          <p:nvPr/>
        </p:nvSpPr>
        <p:spPr>
          <a:xfrm>
            <a:off x="3965388" y="6302427"/>
            <a:ext cx="587188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Plot between different features and year </a:t>
            </a:r>
          </a:p>
        </p:txBody>
      </p:sp>
    </p:spTree>
    <p:extLst>
      <p:ext uri="{BB962C8B-B14F-4D97-AF65-F5344CB8AC3E}">
        <p14:creationId xmlns:p14="http://schemas.microsoft.com/office/powerpoint/2010/main" val="1612743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p:cNvPicPr/>
          <p:nvPr/>
        </p:nvPicPr>
        <p:blipFill>
          <a:blip r:embed="rId2"/>
          <a:srcRect/>
          <a:stretch>
            <a:fillRect/>
          </a:stretch>
        </p:blipFill>
        <p:spPr>
          <a:xfrm>
            <a:off x="11344986" y="155463"/>
            <a:ext cx="587038" cy="851124"/>
          </a:xfrm>
          <a:prstGeom prst="rect">
            <a:avLst/>
          </a:prstGeom>
        </p:spPr>
      </p:pic>
      <p:sp>
        <p:nvSpPr>
          <p:cNvPr id="3" name="Title 1">
            <a:extLst>
              <a:ext uri="{FF2B5EF4-FFF2-40B4-BE49-F238E27FC236}">
                <a16:creationId xmlns:a16="http://schemas.microsoft.com/office/drawing/2014/main" id="{446A2544-7568-532C-47E1-360CEC6F6D01}"/>
              </a:ext>
            </a:extLst>
          </p:cNvPr>
          <p:cNvSpPr>
            <a:spLocks noGrp="1"/>
          </p:cNvSpPr>
          <p:nvPr/>
        </p:nvSpPr>
        <p:spPr>
          <a:xfrm>
            <a:off x="2590071" y="194945"/>
            <a:ext cx="6788337" cy="5041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b="1" dirty="0">
                <a:solidFill>
                  <a:schemeClr val="tx1"/>
                </a:solidFill>
                <a:latin typeface="Times New Roman" panose="02020603050405020304" pitchFamily="18" charset="0"/>
                <a:cs typeface="Times New Roman" panose="02020603050405020304" pitchFamily="18" charset="0"/>
              </a:rPr>
              <a:t>Feature data analysis</a:t>
            </a:r>
          </a:p>
        </p:txBody>
      </p:sp>
      <p:pic>
        <p:nvPicPr>
          <p:cNvPr id="5" name="Picture 2">
            <a:extLst>
              <a:ext uri="{FF2B5EF4-FFF2-40B4-BE49-F238E27FC236}">
                <a16:creationId xmlns:a16="http://schemas.microsoft.com/office/drawing/2014/main" id="{3C1571DC-8012-1C6B-B0B9-196E2ED59E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439"/>
          <a:stretch/>
        </p:blipFill>
        <p:spPr bwMode="auto">
          <a:xfrm>
            <a:off x="2072819" y="894081"/>
            <a:ext cx="8046361" cy="53336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A0EB79-0877-D8FA-7570-07057AFA5421}"/>
              </a:ext>
            </a:extLst>
          </p:cNvPr>
          <p:cNvSpPr txBox="1"/>
          <p:nvPr/>
        </p:nvSpPr>
        <p:spPr>
          <a:xfrm>
            <a:off x="3804023" y="6368116"/>
            <a:ext cx="587188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Plot between different features and year </a:t>
            </a:r>
          </a:p>
        </p:txBody>
      </p:sp>
    </p:spTree>
    <p:extLst>
      <p:ext uri="{BB962C8B-B14F-4D97-AF65-F5344CB8AC3E}">
        <p14:creationId xmlns:p14="http://schemas.microsoft.com/office/powerpoint/2010/main" val="94794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p:cNvPicPr/>
          <p:nvPr/>
        </p:nvPicPr>
        <p:blipFill>
          <a:blip r:embed="rId2"/>
          <a:srcRect/>
          <a:stretch>
            <a:fillRect/>
          </a:stretch>
        </p:blipFill>
        <p:spPr>
          <a:xfrm>
            <a:off x="11344986" y="155463"/>
            <a:ext cx="587038" cy="851124"/>
          </a:xfrm>
          <a:prstGeom prst="rect">
            <a:avLst/>
          </a:prstGeom>
        </p:spPr>
      </p:pic>
      <p:sp>
        <p:nvSpPr>
          <p:cNvPr id="3" name="Title 1">
            <a:extLst>
              <a:ext uri="{FF2B5EF4-FFF2-40B4-BE49-F238E27FC236}">
                <a16:creationId xmlns:a16="http://schemas.microsoft.com/office/drawing/2014/main" id="{446A2544-7568-532C-47E1-360CEC6F6D01}"/>
              </a:ext>
            </a:extLst>
          </p:cNvPr>
          <p:cNvSpPr>
            <a:spLocks noGrp="1"/>
          </p:cNvSpPr>
          <p:nvPr/>
        </p:nvSpPr>
        <p:spPr>
          <a:xfrm>
            <a:off x="1727200" y="435610"/>
            <a:ext cx="8553993" cy="5041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b="1" dirty="0">
                <a:solidFill>
                  <a:schemeClr val="tx1"/>
                </a:solidFill>
                <a:latin typeface="Times New Roman" panose="02020603050405020304" pitchFamily="18" charset="0"/>
                <a:cs typeface="Times New Roman" panose="02020603050405020304" pitchFamily="18" charset="0"/>
              </a:rPr>
              <a:t>Applying Machine learning model</a:t>
            </a:r>
          </a:p>
        </p:txBody>
      </p:sp>
      <p:pic>
        <p:nvPicPr>
          <p:cNvPr id="6" name="Picture 5">
            <a:extLst>
              <a:ext uri="{FF2B5EF4-FFF2-40B4-BE49-F238E27FC236}">
                <a16:creationId xmlns:a16="http://schemas.microsoft.com/office/drawing/2014/main" id="{48D2C33D-E5BA-FF1B-022F-77C2CC35B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42" y="1475735"/>
            <a:ext cx="5859177" cy="4058920"/>
          </a:xfrm>
          <a:prstGeom prst="rect">
            <a:avLst/>
          </a:prstGeom>
        </p:spPr>
      </p:pic>
      <p:pic>
        <p:nvPicPr>
          <p:cNvPr id="8" name="Picture 7">
            <a:extLst>
              <a:ext uri="{FF2B5EF4-FFF2-40B4-BE49-F238E27FC236}">
                <a16:creationId xmlns:a16="http://schemas.microsoft.com/office/drawing/2014/main" id="{839B99FD-0170-76B9-D85E-4B79CBCA2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601" y="1560161"/>
            <a:ext cx="5480424" cy="3995055"/>
          </a:xfrm>
          <a:prstGeom prst="rect">
            <a:avLst/>
          </a:prstGeom>
        </p:spPr>
      </p:pic>
      <p:pic>
        <p:nvPicPr>
          <p:cNvPr id="11" name="Picture 10">
            <a:extLst>
              <a:ext uri="{FF2B5EF4-FFF2-40B4-BE49-F238E27FC236}">
                <a16:creationId xmlns:a16="http://schemas.microsoft.com/office/drawing/2014/main" id="{F01CA02C-D06A-3015-0040-F8C07C94EBEA}"/>
              </a:ext>
            </a:extLst>
          </p:cNvPr>
          <p:cNvPicPr>
            <a:picLocks noChangeAspect="1"/>
          </p:cNvPicPr>
          <p:nvPr/>
        </p:nvPicPr>
        <p:blipFill>
          <a:blip r:embed="rId5"/>
          <a:stretch>
            <a:fillRect/>
          </a:stretch>
        </p:blipFill>
        <p:spPr>
          <a:xfrm>
            <a:off x="7135212" y="5555217"/>
            <a:ext cx="4058216" cy="476316"/>
          </a:xfrm>
          <a:prstGeom prst="rect">
            <a:avLst/>
          </a:prstGeom>
        </p:spPr>
      </p:pic>
      <p:pic>
        <p:nvPicPr>
          <p:cNvPr id="13" name="Picture 12">
            <a:extLst>
              <a:ext uri="{FF2B5EF4-FFF2-40B4-BE49-F238E27FC236}">
                <a16:creationId xmlns:a16="http://schemas.microsoft.com/office/drawing/2014/main" id="{C249249F-328A-3BC7-5DC4-3AD79F201B24}"/>
              </a:ext>
            </a:extLst>
          </p:cNvPr>
          <p:cNvPicPr>
            <a:picLocks noChangeAspect="1"/>
          </p:cNvPicPr>
          <p:nvPr/>
        </p:nvPicPr>
        <p:blipFill>
          <a:blip r:embed="rId6"/>
          <a:stretch>
            <a:fillRect/>
          </a:stretch>
        </p:blipFill>
        <p:spPr>
          <a:xfrm>
            <a:off x="1727200" y="5594274"/>
            <a:ext cx="3410426" cy="476316"/>
          </a:xfrm>
          <a:prstGeom prst="rect">
            <a:avLst/>
          </a:prstGeom>
        </p:spPr>
      </p:pic>
      <p:sp>
        <p:nvSpPr>
          <p:cNvPr id="4" name="TextBox 3">
            <a:extLst>
              <a:ext uri="{FF2B5EF4-FFF2-40B4-BE49-F238E27FC236}">
                <a16:creationId xmlns:a16="http://schemas.microsoft.com/office/drawing/2014/main" id="{EA54FA03-17E0-A989-2C04-08093B8F729F}"/>
              </a:ext>
            </a:extLst>
          </p:cNvPr>
          <p:cNvSpPr txBox="1"/>
          <p:nvPr/>
        </p:nvSpPr>
        <p:spPr>
          <a:xfrm>
            <a:off x="3454400" y="6175577"/>
            <a:ext cx="587188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Experimentation with Random forest and SVM </a:t>
            </a:r>
          </a:p>
        </p:txBody>
      </p:sp>
    </p:spTree>
    <p:extLst>
      <p:ext uri="{BB962C8B-B14F-4D97-AF65-F5344CB8AC3E}">
        <p14:creationId xmlns:p14="http://schemas.microsoft.com/office/powerpoint/2010/main" val="210128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02" name="Picture 101"/>
          <p:cNvPicPr/>
          <p:nvPr/>
        </p:nvPicPr>
        <p:blipFill>
          <a:blip r:embed="rId2"/>
          <a:srcRect l="21964" t="16424" r="21648" b="15818"/>
          <a:stretch>
            <a:fillRect/>
          </a:stretch>
        </p:blipFill>
        <p:spPr>
          <a:xfrm>
            <a:off x="469900" y="288925"/>
            <a:ext cx="1313815" cy="1224280"/>
          </a:xfrm>
          <a:prstGeom prst="ellipse">
            <a:avLst/>
          </a:prstGeom>
          <a:noFill/>
          <a:ln w="9525">
            <a:noFill/>
          </a:ln>
        </p:spPr>
      </p:pic>
      <p:pic>
        <p:nvPicPr>
          <p:cNvPr id="2" name="Picture 1"/>
          <p:cNvPicPr/>
          <p:nvPr/>
        </p:nvPicPr>
        <p:blipFill>
          <a:blip r:embed="rId3"/>
          <a:srcRect/>
          <a:stretch>
            <a:fillRect/>
          </a:stretch>
        </p:blipFill>
        <p:spPr>
          <a:xfrm>
            <a:off x="11353951" y="66527"/>
            <a:ext cx="587038" cy="851124"/>
          </a:xfrm>
          <a:prstGeom prst="rect">
            <a:avLst/>
          </a:prstGeom>
        </p:spPr>
      </p:pic>
      <p:sp>
        <p:nvSpPr>
          <p:cNvPr id="7" name="Text Box 4">
            <a:extLst>
              <a:ext uri="{FF2B5EF4-FFF2-40B4-BE49-F238E27FC236}">
                <a16:creationId xmlns:a16="http://schemas.microsoft.com/office/drawing/2014/main" id="{B51513C5-19E4-EFB2-753C-1FB55D6E2A50}"/>
              </a:ext>
            </a:extLst>
          </p:cNvPr>
          <p:cNvSpPr txBox="1"/>
          <p:nvPr/>
        </p:nvSpPr>
        <p:spPr>
          <a:xfrm>
            <a:off x="3041015" y="314822"/>
            <a:ext cx="7372350" cy="769441"/>
          </a:xfrm>
          <a:prstGeom prst="rect">
            <a:avLst/>
          </a:prstGeom>
          <a:noFill/>
        </p:spPr>
        <p:txBody>
          <a:bodyPr wrap="square" rtlCol="0" anchor="t">
            <a:spAutoFit/>
          </a:bodyPr>
          <a:lstStyle/>
          <a:p>
            <a:r>
              <a:rPr lang="en-US" sz="4400" dirty="0">
                <a:latin typeface="Times New Roman" panose="02020603050405020304" pitchFamily="18" charset="0"/>
                <a:cs typeface="Times New Roman" panose="02020603050405020304" pitchFamily="18" charset="0"/>
                <a:sym typeface="+mn-ea"/>
              </a:rPr>
              <a:t>SHAP Value Experimentation</a:t>
            </a:r>
          </a:p>
        </p:txBody>
      </p:sp>
      <p:pic>
        <p:nvPicPr>
          <p:cNvPr id="5" name="Picture 4">
            <a:extLst>
              <a:ext uri="{FF2B5EF4-FFF2-40B4-BE49-F238E27FC236}">
                <a16:creationId xmlns:a16="http://schemas.microsoft.com/office/drawing/2014/main" id="{34A50CC5-7504-ACDE-7251-BF6F9A6C9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363" y="1646949"/>
            <a:ext cx="5817737" cy="4271250"/>
          </a:xfrm>
          <a:prstGeom prst="rect">
            <a:avLst/>
          </a:prstGeom>
        </p:spPr>
      </p:pic>
      <p:pic>
        <p:nvPicPr>
          <p:cNvPr id="8" name="Picture 7">
            <a:extLst>
              <a:ext uri="{FF2B5EF4-FFF2-40B4-BE49-F238E27FC236}">
                <a16:creationId xmlns:a16="http://schemas.microsoft.com/office/drawing/2014/main" id="{A28631A5-FAF7-AD4F-568A-7D7C533979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00" y="1646949"/>
            <a:ext cx="5697836" cy="4271251"/>
          </a:xfrm>
          <a:prstGeom prst="rect">
            <a:avLst/>
          </a:prstGeom>
        </p:spPr>
      </p:pic>
      <p:sp>
        <p:nvSpPr>
          <p:cNvPr id="9" name="TextBox 8">
            <a:extLst>
              <a:ext uri="{FF2B5EF4-FFF2-40B4-BE49-F238E27FC236}">
                <a16:creationId xmlns:a16="http://schemas.microsoft.com/office/drawing/2014/main" id="{81B96B10-9939-3E13-DA0B-46177FC84741}"/>
              </a:ext>
            </a:extLst>
          </p:cNvPr>
          <p:cNvSpPr txBox="1"/>
          <p:nvPr/>
        </p:nvSpPr>
        <p:spPr>
          <a:xfrm>
            <a:off x="7219576" y="5987989"/>
            <a:ext cx="587188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922EA2BB-8E1F-D4C6-D946-7F0ADCAA521B}"/>
              </a:ext>
            </a:extLst>
          </p:cNvPr>
          <p:cNvSpPr txBox="1"/>
          <p:nvPr/>
        </p:nvSpPr>
        <p:spPr>
          <a:xfrm>
            <a:off x="1920725" y="5918199"/>
            <a:ext cx="450252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SHAP summery plot </a:t>
            </a:r>
          </a:p>
        </p:txBody>
      </p:sp>
      <p:sp>
        <p:nvSpPr>
          <p:cNvPr id="12" name="TextBox 11">
            <a:extLst>
              <a:ext uri="{FF2B5EF4-FFF2-40B4-BE49-F238E27FC236}">
                <a16:creationId xmlns:a16="http://schemas.microsoft.com/office/drawing/2014/main" id="{5E26A52E-A0D3-02CA-CBC0-ACF8DFEDC958}"/>
              </a:ext>
            </a:extLst>
          </p:cNvPr>
          <p:cNvSpPr txBox="1"/>
          <p:nvPr/>
        </p:nvSpPr>
        <p:spPr>
          <a:xfrm>
            <a:off x="8285666" y="5996356"/>
            <a:ext cx="450252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SHAP bar plot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02" name="Picture 101"/>
          <p:cNvPicPr/>
          <p:nvPr/>
        </p:nvPicPr>
        <p:blipFill>
          <a:blip r:embed="rId2"/>
          <a:srcRect l="21964" t="16424" r="21648" b="15818"/>
          <a:stretch>
            <a:fillRect/>
          </a:stretch>
        </p:blipFill>
        <p:spPr>
          <a:xfrm>
            <a:off x="469900" y="288925"/>
            <a:ext cx="1313815" cy="1224280"/>
          </a:xfrm>
          <a:prstGeom prst="ellipse">
            <a:avLst/>
          </a:prstGeom>
          <a:noFill/>
          <a:ln w="9525">
            <a:noFill/>
          </a:ln>
        </p:spPr>
      </p:pic>
      <p:pic>
        <p:nvPicPr>
          <p:cNvPr id="2" name="Picture 1"/>
          <p:cNvPicPr/>
          <p:nvPr/>
        </p:nvPicPr>
        <p:blipFill>
          <a:blip r:embed="rId3"/>
          <a:srcRect/>
          <a:stretch>
            <a:fillRect/>
          </a:stretch>
        </p:blipFill>
        <p:spPr>
          <a:xfrm>
            <a:off x="11353951" y="66527"/>
            <a:ext cx="587038" cy="851124"/>
          </a:xfrm>
          <a:prstGeom prst="rect">
            <a:avLst/>
          </a:prstGeom>
        </p:spPr>
      </p:pic>
      <p:sp>
        <p:nvSpPr>
          <p:cNvPr id="7" name="Text Box 4">
            <a:extLst>
              <a:ext uri="{FF2B5EF4-FFF2-40B4-BE49-F238E27FC236}">
                <a16:creationId xmlns:a16="http://schemas.microsoft.com/office/drawing/2014/main" id="{B51513C5-19E4-EFB2-753C-1FB55D6E2A50}"/>
              </a:ext>
            </a:extLst>
          </p:cNvPr>
          <p:cNvSpPr txBox="1"/>
          <p:nvPr/>
        </p:nvSpPr>
        <p:spPr>
          <a:xfrm>
            <a:off x="3041015" y="314822"/>
            <a:ext cx="7372350" cy="769441"/>
          </a:xfrm>
          <a:prstGeom prst="rect">
            <a:avLst/>
          </a:prstGeom>
          <a:noFill/>
        </p:spPr>
        <p:txBody>
          <a:bodyPr wrap="square" rtlCol="0" anchor="t">
            <a:spAutoFit/>
          </a:bodyPr>
          <a:lstStyle/>
          <a:p>
            <a:r>
              <a:rPr lang="en-US" sz="4400" dirty="0">
                <a:latin typeface="Times New Roman" panose="02020603050405020304" pitchFamily="18" charset="0"/>
                <a:cs typeface="Times New Roman" panose="02020603050405020304" pitchFamily="18" charset="0"/>
                <a:sym typeface="+mn-ea"/>
              </a:rPr>
              <a:t>SHAP Value Experimentation</a:t>
            </a:r>
          </a:p>
        </p:txBody>
      </p:sp>
      <p:pic>
        <p:nvPicPr>
          <p:cNvPr id="4" name="Picture 3">
            <a:extLst>
              <a:ext uri="{FF2B5EF4-FFF2-40B4-BE49-F238E27FC236}">
                <a16:creationId xmlns:a16="http://schemas.microsoft.com/office/drawing/2014/main" id="{6E87ABD7-49DB-0497-8791-53B95F68C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12" y="1650901"/>
            <a:ext cx="5900052" cy="4267299"/>
          </a:xfrm>
          <a:prstGeom prst="rect">
            <a:avLst/>
          </a:prstGeom>
        </p:spPr>
      </p:pic>
      <p:pic>
        <p:nvPicPr>
          <p:cNvPr id="9" name="Picture 8">
            <a:extLst>
              <a:ext uri="{FF2B5EF4-FFF2-40B4-BE49-F238E27FC236}">
                <a16:creationId xmlns:a16="http://schemas.microsoft.com/office/drawing/2014/main" id="{E4F1074E-4BE9-96B2-AAC0-B0149AC8C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1436" y="1650901"/>
            <a:ext cx="5739553" cy="4349740"/>
          </a:xfrm>
          <a:prstGeom prst="rect">
            <a:avLst/>
          </a:prstGeom>
        </p:spPr>
      </p:pic>
      <p:sp>
        <p:nvSpPr>
          <p:cNvPr id="10" name="TextBox 9">
            <a:extLst>
              <a:ext uri="{FF2B5EF4-FFF2-40B4-BE49-F238E27FC236}">
                <a16:creationId xmlns:a16="http://schemas.microsoft.com/office/drawing/2014/main" id="{10F2D668-6165-05CF-A2AD-AD10E4B2832F}"/>
              </a:ext>
            </a:extLst>
          </p:cNvPr>
          <p:cNvSpPr txBox="1"/>
          <p:nvPr/>
        </p:nvSpPr>
        <p:spPr>
          <a:xfrm>
            <a:off x="2359995" y="6143068"/>
            <a:ext cx="450252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SHAP waterfall plot  </a:t>
            </a:r>
          </a:p>
        </p:txBody>
      </p:sp>
      <p:sp>
        <p:nvSpPr>
          <p:cNvPr id="12" name="TextBox 11">
            <a:extLst>
              <a:ext uri="{FF2B5EF4-FFF2-40B4-BE49-F238E27FC236}">
                <a16:creationId xmlns:a16="http://schemas.microsoft.com/office/drawing/2014/main" id="{389BBD8D-61CE-D072-09EE-71FDE7822536}"/>
              </a:ext>
            </a:extLst>
          </p:cNvPr>
          <p:cNvSpPr txBox="1"/>
          <p:nvPr/>
        </p:nvSpPr>
        <p:spPr>
          <a:xfrm>
            <a:off x="8375313" y="6000641"/>
            <a:ext cx="450252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SHAP decision plot </a:t>
            </a:r>
          </a:p>
        </p:txBody>
      </p:sp>
    </p:spTree>
    <p:extLst>
      <p:ext uri="{BB962C8B-B14F-4D97-AF65-F5344CB8AC3E}">
        <p14:creationId xmlns:p14="http://schemas.microsoft.com/office/powerpoint/2010/main" val="418099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21964" t="16424" r="21648" b="15818"/>
          <a:stretch>
            <a:fillRect/>
          </a:stretch>
        </p:blipFill>
        <p:spPr>
          <a:xfrm>
            <a:off x="469900" y="419100"/>
            <a:ext cx="1313815" cy="1224280"/>
          </a:xfrm>
          <a:prstGeom prst="ellipse">
            <a:avLst/>
          </a:prstGeom>
          <a:noFill/>
          <a:ln w="9525">
            <a:noFill/>
          </a:ln>
        </p:spPr>
      </p:pic>
      <p:sp>
        <p:nvSpPr>
          <p:cNvPr id="5" name="Text Box 4"/>
          <p:cNvSpPr txBox="1"/>
          <p:nvPr/>
        </p:nvSpPr>
        <p:spPr>
          <a:xfrm>
            <a:off x="3598545" y="66527"/>
            <a:ext cx="7372350" cy="769441"/>
          </a:xfrm>
          <a:prstGeom prst="rect">
            <a:avLst/>
          </a:prstGeom>
          <a:noFill/>
        </p:spPr>
        <p:txBody>
          <a:bodyPr wrap="square" rtlCol="0" anchor="t">
            <a:spAutoFit/>
          </a:bodyPr>
          <a:lstStyle/>
          <a:p>
            <a:r>
              <a:rPr lang="en-US" sz="4400" dirty="0">
                <a:latin typeface="Times New Roman" panose="02020603050405020304" pitchFamily="18" charset="0"/>
                <a:cs typeface="Times New Roman" panose="02020603050405020304" pitchFamily="18" charset="0"/>
                <a:sym typeface="+mn-ea"/>
              </a:rPr>
              <a:t>Result and Discussion</a:t>
            </a:r>
          </a:p>
        </p:txBody>
      </p:sp>
      <p:sp>
        <p:nvSpPr>
          <p:cNvPr id="15"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p:cNvPicPr/>
          <p:nvPr/>
        </p:nvPicPr>
        <p:blipFill>
          <a:blip r:embed="rId3"/>
          <a:srcRect/>
          <a:stretch>
            <a:fillRect/>
          </a:stretch>
        </p:blipFill>
        <p:spPr>
          <a:xfrm>
            <a:off x="11353951" y="66527"/>
            <a:ext cx="587038" cy="851124"/>
          </a:xfrm>
          <a:prstGeom prst="rect">
            <a:avLst/>
          </a:prstGeom>
        </p:spPr>
      </p:pic>
      <p:pic>
        <p:nvPicPr>
          <p:cNvPr id="4098" name="Picture 2">
            <a:extLst>
              <a:ext uri="{FF2B5EF4-FFF2-40B4-BE49-F238E27FC236}">
                <a16:creationId xmlns:a16="http://schemas.microsoft.com/office/drawing/2014/main" id="{98A42978-570E-7D9A-52FA-A0E3E5A78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601" y="999579"/>
            <a:ext cx="5086350" cy="3933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F6A0CA-0146-BF4C-9A40-0F8CDD60C771}"/>
              </a:ext>
            </a:extLst>
          </p:cNvPr>
          <p:cNvSpPr txBox="1"/>
          <p:nvPr/>
        </p:nvSpPr>
        <p:spPr>
          <a:xfrm>
            <a:off x="6096000" y="4891732"/>
            <a:ext cx="6096000" cy="369332"/>
          </a:xfrm>
          <a:prstGeom prst="rect">
            <a:avLst/>
          </a:prstGeom>
          <a:noFill/>
        </p:spPr>
        <p:txBody>
          <a:bodyPr wrap="square">
            <a:spAutoFit/>
          </a:bodyPr>
          <a:lstStyle/>
          <a:p>
            <a:r>
              <a:rPr lang="en-IN" b="0" i="0" dirty="0">
                <a:solidFill>
                  <a:srgbClr val="212121"/>
                </a:solidFill>
                <a:effectLst/>
                <a:highlight>
                  <a:srgbClr val="FFFFFF"/>
                </a:highlight>
                <a:latin typeface="Courier New" panose="02070309020205020404" pitchFamily="49" charset="0"/>
              </a:rPr>
              <a:t>Mean Squared Error: 0.12598512042389728</a:t>
            </a:r>
            <a:endParaRPr lang="en-IN" dirty="0"/>
          </a:p>
        </p:txBody>
      </p:sp>
      <p:sp>
        <p:nvSpPr>
          <p:cNvPr id="6" name="TextBox 5">
            <a:extLst>
              <a:ext uri="{FF2B5EF4-FFF2-40B4-BE49-F238E27FC236}">
                <a16:creationId xmlns:a16="http://schemas.microsoft.com/office/drawing/2014/main" id="{41EE4F44-5FF1-57D5-7FE7-324433AD481D}"/>
              </a:ext>
            </a:extLst>
          </p:cNvPr>
          <p:cNvSpPr txBox="1"/>
          <p:nvPr/>
        </p:nvSpPr>
        <p:spPr>
          <a:xfrm>
            <a:off x="592865" y="1688376"/>
            <a:ext cx="5261087" cy="4708981"/>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By applying LSTM lag value with time series data and Shap ,we got the MSE value as 0.12 . The feature “Soil radiation” is  affecting most  where as the feature “</a:t>
            </a:r>
            <a:r>
              <a:rPr lang="en-IN" sz="2400" dirty="0" err="1">
                <a:latin typeface="Times New Roman" panose="02020603050405020304" pitchFamily="18" charset="0"/>
                <a:cs typeface="Times New Roman" panose="02020603050405020304" pitchFamily="18" charset="0"/>
              </a:rPr>
              <a:t>precipation</a:t>
            </a:r>
            <a:r>
              <a:rPr lang="en-IN" sz="2400" dirty="0">
                <a:latin typeface="Times New Roman" panose="02020603050405020304" pitchFamily="18" charset="0"/>
                <a:cs typeface="Times New Roman" panose="02020603050405020304" pitchFamily="18" charset="0"/>
              </a:rPr>
              <a:t>” affects least the potential evapotranspiration.</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 next 5 years expected </a:t>
            </a:r>
            <a:r>
              <a:rPr lang="en-IN" sz="2400" dirty="0" err="1">
                <a:latin typeface="Times New Roman" panose="02020603050405020304" pitchFamily="18" charset="0"/>
                <a:cs typeface="Times New Roman" panose="02020603050405020304" pitchFamily="18" charset="0"/>
              </a:rPr>
              <a:t>pot_evapotranspiration</a:t>
            </a:r>
            <a:r>
              <a:rPr lang="en-IN" sz="2400" dirty="0">
                <a:latin typeface="Times New Roman" panose="02020603050405020304" pitchFamily="18" charset="0"/>
                <a:cs typeface="Times New Roman" panose="02020603050405020304" pitchFamily="18" charset="0"/>
              </a:rPr>
              <a:t> rate ranges between </a:t>
            </a:r>
            <a:r>
              <a:rPr lang="en-IN" b="0" i="0" dirty="0">
                <a:solidFill>
                  <a:srgbClr val="212121"/>
                </a:solidFill>
                <a:effectLst/>
                <a:highlight>
                  <a:srgbClr val="FFFFFF"/>
                </a:highlight>
                <a:latin typeface="Courier New" panose="02070309020205020404" pitchFamily="49" charset="0"/>
              </a:rPr>
              <a:t>[0.4165600000000002, 0.4191000000000002].</a:t>
            </a:r>
          </a:p>
          <a:p>
            <a:endParaRPr lang="en-IN"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02" name="Picture 101"/>
          <p:cNvPicPr/>
          <p:nvPr/>
        </p:nvPicPr>
        <p:blipFill>
          <a:blip r:embed="rId2"/>
          <a:srcRect l="21964" t="16424" r="21648" b="15818"/>
          <a:stretch>
            <a:fillRect/>
          </a:stretch>
        </p:blipFill>
        <p:spPr>
          <a:xfrm>
            <a:off x="469900" y="288925"/>
            <a:ext cx="1313815" cy="1224280"/>
          </a:xfrm>
          <a:prstGeom prst="ellipse">
            <a:avLst/>
          </a:prstGeom>
          <a:noFill/>
          <a:ln w="9525">
            <a:noFill/>
          </a:ln>
        </p:spPr>
      </p:pic>
      <p:pic>
        <p:nvPicPr>
          <p:cNvPr id="2" name="Picture 1"/>
          <p:cNvPicPr/>
          <p:nvPr/>
        </p:nvPicPr>
        <p:blipFill>
          <a:blip r:embed="rId3"/>
          <a:srcRect/>
          <a:stretch>
            <a:fillRect/>
          </a:stretch>
        </p:blipFill>
        <p:spPr>
          <a:xfrm>
            <a:off x="11353951" y="66527"/>
            <a:ext cx="587038" cy="851124"/>
          </a:xfrm>
          <a:prstGeom prst="rect">
            <a:avLst/>
          </a:prstGeom>
        </p:spPr>
      </p:pic>
      <p:sp>
        <p:nvSpPr>
          <p:cNvPr id="3" name="Title 4"/>
          <p:cNvSpPr>
            <a:spLocks noGrp="1"/>
          </p:cNvSpPr>
          <p:nvPr/>
        </p:nvSpPr>
        <p:spPr>
          <a:xfrm>
            <a:off x="1493913" y="684654"/>
            <a:ext cx="3940175" cy="589915"/>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4" name="TextBox 3"/>
          <p:cNvSpPr txBox="1"/>
          <p:nvPr/>
        </p:nvSpPr>
        <p:spPr>
          <a:xfrm>
            <a:off x="1129553" y="1999129"/>
            <a:ext cx="10148047" cy="3349571"/>
          </a:xfrm>
          <a:prstGeom prst="rect">
            <a:avLst/>
          </a:prstGeom>
          <a:noFill/>
        </p:spPr>
        <p:txBody>
          <a:bodyPr wrap="square" rtlCol="0">
            <a:spAutoFit/>
          </a:bodyPr>
          <a:lstStyle/>
          <a:p>
            <a:pPr marR="247650" algn="just">
              <a:lnSpc>
                <a:spcPct val="150000"/>
              </a:lnSpc>
            </a:pPr>
            <a:r>
              <a:rPr lang="en-US" sz="2400" dirty="0">
                <a:effectLst/>
                <a:latin typeface="Times New Roman" panose="02020603050405020304" pitchFamily="18" charset="0"/>
                <a:ea typeface="Arial MT"/>
                <a:cs typeface="Arial MT"/>
              </a:rPr>
              <a:t>This study demonstrated the effectiveness of machine learning models, particularly in LSTM, in predicting potential evapotranspiration. The comparative analysis highlighted the superior performance emphasizing its suitability for tabular time series data. By </a:t>
            </a:r>
            <a:r>
              <a:rPr lang="en-US" sz="2400" dirty="0">
                <a:latin typeface="Times New Roman" panose="02020603050405020304" pitchFamily="18" charset="0"/>
                <a:ea typeface="Arial MT"/>
                <a:cs typeface="Arial MT"/>
              </a:rPr>
              <a:t>experimenting</a:t>
            </a:r>
            <a:r>
              <a:rPr lang="en-US" sz="2400" dirty="0">
                <a:effectLst/>
                <a:latin typeface="Times New Roman" panose="02020603050405020304" pitchFamily="18" charset="0"/>
                <a:ea typeface="Arial MT"/>
                <a:cs typeface="Arial MT"/>
              </a:rPr>
              <a:t> SHAP for global explanations we provided a comprehensive understanding of the model's decision-making process. </a:t>
            </a:r>
            <a:endParaRPr lang="en-IN" sz="2400" dirty="0">
              <a:effectLst/>
              <a:latin typeface="Arial MT"/>
              <a:ea typeface="Arial MT"/>
              <a:cs typeface="Arial M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nvSpPr>
        <p:spPr>
          <a:xfrm>
            <a:off x="4125912" y="606107"/>
            <a:ext cx="3940175" cy="589915"/>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REFERENCE</a:t>
            </a: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02" name="Picture 101"/>
          <p:cNvPicPr/>
          <p:nvPr/>
        </p:nvPicPr>
        <p:blipFill>
          <a:blip r:embed="rId2"/>
          <a:srcRect l="21964" t="16424" r="21648" b="15818"/>
          <a:stretch>
            <a:fillRect/>
          </a:stretch>
        </p:blipFill>
        <p:spPr>
          <a:xfrm>
            <a:off x="469900" y="288925"/>
            <a:ext cx="1313815" cy="1224280"/>
          </a:xfrm>
          <a:prstGeom prst="ellipse">
            <a:avLst/>
          </a:prstGeom>
          <a:noFill/>
          <a:ln w="9525">
            <a:noFill/>
          </a:ln>
        </p:spPr>
      </p:pic>
      <p:pic>
        <p:nvPicPr>
          <p:cNvPr id="2" name="Picture 1"/>
          <p:cNvPicPr/>
          <p:nvPr/>
        </p:nvPicPr>
        <p:blipFill>
          <a:blip r:embed="rId3"/>
          <a:srcRect/>
          <a:stretch>
            <a:fillRect/>
          </a:stretch>
        </p:blipFill>
        <p:spPr>
          <a:xfrm>
            <a:off x="11353951" y="66527"/>
            <a:ext cx="587038" cy="851124"/>
          </a:xfrm>
          <a:prstGeom prst="rect">
            <a:avLst/>
          </a:prstGeom>
        </p:spPr>
      </p:pic>
      <p:sp>
        <p:nvSpPr>
          <p:cNvPr id="7" name="Rectangle 4">
            <a:extLst>
              <a:ext uri="{FF2B5EF4-FFF2-40B4-BE49-F238E27FC236}">
                <a16:creationId xmlns:a16="http://schemas.microsoft.com/office/drawing/2014/main" id="{97416EC7-5468-0AD8-6AFD-9E876EDFE219}"/>
              </a:ext>
            </a:extLst>
          </p:cNvPr>
          <p:cNvSpPr>
            <a:spLocks noChangeArrowheads="1"/>
          </p:cNvSpPr>
          <p:nvPr/>
        </p:nvSpPr>
        <p:spPr bwMode="auto">
          <a:xfrm>
            <a:off x="773281" y="1767761"/>
            <a:ext cx="1087418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Ben Abdallah, E.,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Grati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and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Boukadi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 (2023). Towards an explainable irrigation scheduling approach by predicting soil moisture and evapotranspiration via multi-target regression.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Journal of Ambient Intelligence and Smart Environments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15:89–110.</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Chakraborty, D.,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Başagaoglu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 and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Winterle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 (2021). Interpretable vs. non-interpretable machine learning models for data-driven hydro-climatological process modeling.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Expert Systems with Applications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170:114498.</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Di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Bucchianico</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(2008). Coefficient of Determination (R²). John Wiley and Sons, Ltd.</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Fereres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 and García-Vila, M. (2018). Irrigation Management for Efficient Crop Production. In Meyers, R. A., editor,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Encyclopedia of Sustainability Science and Technology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pages 1–17. Springer, New York, NY.</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[5]Ghosal, S.,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Blystone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 Singh, A. K.,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Ganapathysubramanian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 Singh, A., and Sarkar, S. (2018). An explainable deep machine vision framework for plant stress phenotyping.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Proceedings of the National Academy of Sciences of the United States of America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115(18):4613–4618. Place: Washington. Publisher: Natl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Acad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Sciences.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Goap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Sharma, D., Shukla, A. K., and Rama Krishna, C. (2018). An IoT-based smart irrigation management system using machine learning and open-source technologies.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Computers and Electronics in Agriculture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155:41–49.</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 Goldstein, A., Fink, L., Meitin, A.,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Bohadana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Lutenberg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 and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Ravid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 (2018). Applying machine learning on sensor data for irrigation recommendations: revealing the agronomist’s tacit knowledge.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Precision Agriculture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19(3):421–444.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nvSpPr>
        <p:spPr>
          <a:xfrm>
            <a:off x="4247273" y="181610"/>
            <a:ext cx="3940175" cy="589915"/>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TIMELINE</a:t>
            </a: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02" name="Picture 101"/>
          <p:cNvPicPr/>
          <p:nvPr/>
        </p:nvPicPr>
        <p:blipFill>
          <a:blip r:embed="rId3"/>
          <a:srcRect l="21964" t="16424" r="21648" b="15818"/>
          <a:stretch>
            <a:fillRect/>
          </a:stretch>
        </p:blipFill>
        <p:spPr>
          <a:xfrm>
            <a:off x="469900" y="288925"/>
            <a:ext cx="1313815" cy="1224280"/>
          </a:xfrm>
          <a:prstGeom prst="ellipse">
            <a:avLst/>
          </a:prstGeom>
          <a:noFill/>
          <a:ln w="9525">
            <a:noFill/>
          </a:ln>
        </p:spPr>
      </p:pic>
      <p:pic>
        <p:nvPicPr>
          <p:cNvPr id="2" name="Picture 1"/>
          <p:cNvPicPr/>
          <p:nvPr/>
        </p:nvPicPr>
        <p:blipFill>
          <a:blip r:embed="rId4"/>
          <a:srcRect/>
          <a:stretch>
            <a:fillRect/>
          </a:stretch>
        </p:blipFill>
        <p:spPr>
          <a:xfrm>
            <a:off x="11353951" y="66527"/>
            <a:ext cx="587038" cy="851124"/>
          </a:xfrm>
          <a:prstGeom prst="rect">
            <a:avLst/>
          </a:prstGeom>
        </p:spPr>
      </p:pic>
      <p:graphicFrame>
        <p:nvGraphicFramePr>
          <p:cNvPr id="3" name="Table 12">
            <a:extLst>
              <a:ext uri="{FF2B5EF4-FFF2-40B4-BE49-F238E27FC236}">
                <a16:creationId xmlns:a16="http://schemas.microsoft.com/office/drawing/2014/main" id="{F647149C-ACCE-F9DE-2178-1EA757DFA469}"/>
              </a:ext>
            </a:extLst>
          </p:cNvPr>
          <p:cNvGraphicFramePr>
            <a:graphicFrameLocks noGrp="1"/>
          </p:cNvGraphicFramePr>
          <p:nvPr>
            <p:custDataLst>
              <p:tags r:id="rId1"/>
            </p:custDataLst>
            <p:extLst>
              <p:ext uri="{D42A27DB-BD31-4B8C-83A1-F6EECF244321}">
                <p14:modId xmlns:p14="http://schemas.microsoft.com/office/powerpoint/2010/main" val="1477959438"/>
              </p:ext>
            </p:extLst>
          </p:nvPr>
        </p:nvGraphicFramePr>
        <p:xfrm>
          <a:off x="2026024" y="883696"/>
          <a:ext cx="8718327" cy="5435566"/>
        </p:xfrm>
        <a:graphic>
          <a:graphicData uri="http://schemas.openxmlformats.org/drawingml/2006/table">
            <a:tbl>
              <a:tblPr firstRow="1" bandRow="1">
                <a:tableStyleId>{7DF18680-E054-41AD-8BC1-D1AEF772440D}</a:tableStyleId>
              </a:tblPr>
              <a:tblGrid>
                <a:gridCol w="2278259">
                  <a:extLst>
                    <a:ext uri="{9D8B030D-6E8A-4147-A177-3AD203B41FA5}">
                      <a16:colId xmlns:a16="http://schemas.microsoft.com/office/drawing/2014/main" val="20000"/>
                    </a:ext>
                  </a:extLst>
                </a:gridCol>
                <a:gridCol w="3308032">
                  <a:extLst>
                    <a:ext uri="{9D8B030D-6E8A-4147-A177-3AD203B41FA5}">
                      <a16:colId xmlns:a16="http://schemas.microsoft.com/office/drawing/2014/main" val="20001"/>
                    </a:ext>
                  </a:extLst>
                </a:gridCol>
                <a:gridCol w="1507068">
                  <a:extLst>
                    <a:ext uri="{9D8B030D-6E8A-4147-A177-3AD203B41FA5}">
                      <a16:colId xmlns:a16="http://schemas.microsoft.com/office/drawing/2014/main" val="20002"/>
                    </a:ext>
                  </a:extLst>
                </a:gridCol>
                <a:gridCol w="1624968">
                  <a:extLst>
                    <a:ext uri="{9D8B030D-6E8A-4147-A177-3AD203B41FA5}">
                      <a16:colId xmlns:a16="http://schemas.microsoft.com/office/drawing/2014/main" val="20003"/>
                    </a:ext>
                  </a:extLst>
                </a:gridCol>
              </a:tblGrid>
              <a:tr h="427216">
                <a:tc>
                  <a:txBody>
                    <a:bodyPr/>
                    <a:lstStyle/>
                    <a:p>
                      <a:pPr algn="ctr"/>
                      <a:r>
                        <a:rPr lang="en-IN" dirty="0">
                          <a:latin typeface="Times New Roman" panose="02020603050405020304" pitchFamily="18" charset="0"/>
                          <a:cs typeface="Times New Roman" panose="02020603050405020304" pitchFamily="18" charset="0"/>
                        </a:rPr>
                        <a:t> WORK </a:t>
                      </a:r>
                    </a:p>
                  </a:txBody>
                  <a:tcPr/>
                </a:tc>
                <a:tc>
                  <a:txBody>
                    <a:bodyPr/>
                    <a:lstStyle/>
                    <a:p>
                      <a:pPr algn="ctr"/>
                      <a:r>
                        <a:rPr lang="en-IN" dirty="0">
                          <a:latin typeface="Times New Roman" panose="02020603050405020304" pitchFamily="18" charset="0"/>
                          <a:cs typeface="Times New Roman" panose="02020603050405020304" pitchFamily="18" charset="0"/>
                        </a:rPr>
                        <a:t>DESCRIPTION</a:t>
                      </a:r>
                    </a:p>
                  </a:txBody>
                  <a:tcPr/>
                </a:tc>
                <a:tc>
                  <a:txBody>
                    <a:bodyPr/>
                    <a:lstStyle/>
                    <a:p>
                      <a:pPr algn="ctr"/>
                      <a:r>
                        <a:rPr lang="en-IN" dirty="0">
                          <a:latin typeface="Times New Roman" panose="02020603050405020304" pitchFamily="18" charset="0"/>
                          <a:cs typeface="Times New Roman" panose="02020603050405020304" pitchFamily="18" charset="0"/>
                        </a:rPr>
                        <a:t> TIME</a:t>
                      </a:r>
                    </a:p>
                  </a:txBody>
                  <a:tcPr/>
                </a:tc>
                <a:tc>
                  <a:txBody>
                    <a:bodyPr/>
                    <a:lstStyle/>
                    <a:p>
                      <a:pPr algn="ctr"/>
                      <a:r>
                        <a:rPr lang="en-IN" dirty="0">
                          <a:latin typeface="Times New Roman" panose="02020603050405020304" pitchFamily="18" charset="0"/>
                          <a:cs typeface="Times New Roman" panose="02020603050405020304" pitchFamily="18" charset="0"/>
                        </a:rPr>
                        <a:t>PROGRESS</a:t>
                      </a:r>
                    </a:p>
                  </a:txBody>
                  <a:tcPr/>
                </a:tc>
                <a:extLst>
                  <a:ext uri="{0D108BD9-81ED-4DB2-BD59-A6C34878D82A}">
                    <a16:rowId xmlns:a16="http://schemas.microsoft.com/office/drawing/2014/main" val="10000"/>
                  </a:ext>
                </a:extLst>
              </a:tr>
              <a:tr h="588297">
                <a:tc>
                  <a:txBody>
                    <a:bodyPr/>
                    <a:lstStyle/>
                    <a:p>
                      <a:pPr algn="ctr"/>
                      <a:r>
                        <a:rPr lang="en-IN" dirty="0">
                          <a:latin typeface="Times New Roman" panose="02020603050405020304" pitchFamily="18" charset="0"/>
                          <a:cs typeface="Times New Roman" panose="02020603050405020304" pitchFamily="18" charset="0"/>
                        </a:rPr>
                        <a:t>Team members selection</a:t>
                      </a:r>
                    </a:p>
                  </a:txBody>
                  <a:tcPr/>
                </a:tc>
                <a:tc>
                  <a:txBody>
                    <a:bodyPr/>
                    <a:lstStyle/>
                    <a:p>
                      <a:pPr algn="ctr"/>
                      <a:r>
                        <a:rPr lang="en-IN" dirty="0">
                          <a:latin typeface="Times New Roman" panose="02020603050405020304" pitchFamily="18" charset="0"/>
                          <a:cs typeface="Times New Roman" panose="02020603050405020304" pitchFamily="18" charset="0"/>
                        </a:rPr>
                        <a:t>Selecting </a:t>
                      </a:r>
                      <a:r>
                        <a:rPr lang="en-US" altLang="en-IN" dirty="0">
                          <a:latin typeface="Times New Roman" panose="02020603050405020304" pitchFamily="18" charset="0"/>
                          <a:cs typeface="Times New Roman" panose="02020603050405020304" pitchFamily="18" charset="0"/>
                        </a:rPr>
                        <a:t>2 </a:t>
                      </a:r>
                      <a:r>
                        <a:rPr lang="en-IN" dirty="0">
                          <a:latin typeface="Times New Roman" panose="02020603050405020304" pitchFamily="18" charset="0"/>
                          <a:cs typeface="Times New Roman" panose="02020603050405020304" pitchFamily="18" charset="0"/>
                        </a:rPr>
                        <a:t>members for our project</a:t>
                      </a:r>
                    </a:p>
                  </a:txBody>
                  <a:tcPr/>
                </a:tc>
                <a:tc>
                  <a:txBody>
                    <a:bodyPr/>
                    <a:lstStyle/>
                    <a:p>
                      <a:pPr algn="ctr"/>
                      <a:r>
                        <a:rPr lang="en-IN" dirty="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2 </a:t>
                      </a:r>
                      <a:r>
                        <a:rPr lang="en-IN" dirty="0">
                          <a:latin typeface="Times New Roman" panose="02020603050405020304" pitchFamily="18" charset="0"/>
                          <a:cs typeface="Times New Roman" panose="02020603050405020304" pitchFamily="18" charset="0"/>
                        </a:rPr>
                        <a:t>days</a:t>
                      </a:r>
                    </a:p>
                  </a:txBody>
                  <a:tcPr/>
                </a:tc>
                <a:tc>
                  <a:txBody>
                    <a:bodyPr/>
                    <a:lstStyle/>
                    <a:p>
                      <a:pPr algn="ctr"/>
                      <a:r>
                        <a:rPr lang="en-IN" dirty="0">
                          <a:latin typeface="Times New Roman" panose="02020603050405020304" pitchFamily="18" charset="0"/>
                          <a:cs typeface="Times New Roman" panose="02020603050405020304" pitchFamily="18" charset="0"/>
                        </a:rPr>
                        <a:t>  Completed</a:t>
                      </a:r>
                    </a:p>
                  </a:txBody>
                  <a:tcPr/>
                </a:tc>
                <a:extLst>
                  <a:ext uri="{0D108BD9-81ED-4DB2-BD59-A6C34878D82A}">
                    <a16:rowId xmlns:a16="http://schemas.microsoft.com/office/drawing/2014/main" val="10001"/>
                  </a:ext>
                </a:extLst>
              </a:tr>
              <a:tr h="840425">
                <a:tc>
                  <a:txBody>
                    <a:bodyPr/>
                    <a:lstStyle/>
                    <a:p>
                      <a:pPr algn="ctr"/>
                      <a:r>
                        <a:rPr lang="en-IN" dirty="0">
                          <a:latin typeface="Times New Roman" panose="02020603050405020304" pitchFamily="18" charset="0"/>
                          <a:cs typeface="Times New Roman" panose="02020603050405020304" pitchFamily="18" charset="0"/>
                        </a:rPr>
                        <a:t>Project selection and finalization</a:t>
                      </a:r>
                    </a:p>
                  </a:txBody>
                  <a:tcPr/>
                </a:tc>
                <a:tc>
                  <a:txBody>
                    <a:bodyPr/>
                    <a:lstStyle/>
                    <a:p>
                      <a:pPr algn="ctr"/>
                      <a:r>
                        <a:rPr lang="en-IN" b="0" dirty="0">
                          <a:solidFill>
                            <a:schemeClr val="tx1"/>
                          </a:solidFill>
                          <a:latin typeface="Times New Roman" panose="02020603050405020304" pitchFamily="18" charset="0"/>
                          <a:cs typeface="Times New Roman" panose="02020603050405020304" pitchFamily="18" charset="0"/>
                        </a:rPr>
                        <a:t>Finalised the topic of </a:t>
                      </a:r>
                      <a:r>
                        <a:rPr lang="en-US" sz="1800" b="0" dirty="0">
                          <a:solidFill>
                            <a:schemeClr val="tx1"/>
                          </a:solidFill>
                          <a:latin typeface="Times New Roman" panose="02020603050405020304" pitchFamily="18" charset="0"/>
                          <a:cs typeface="Times New Roman" panose="02020603050405020304" pitchFamily="18" charset="0"/>
                          <a:sym typeface="+mn-ea"/>
                        </a:rPr>
                        <a:t>Evapotranspiration modelling using Explainable AI</a:t>
                      </a:r>
                    </a:p>
                  </a:txBody>
                  <a:tcPr/>
                </a:tc>
                <a:tc>
                  <a:txBody>
                    <a:bodyPr/>
                    <a:lstStyle/>
                    <a:p>
                      <a:pPr algn="ct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5</a:t>
                      </a:r>
                      <a:r>
                        <a:rPr lang="en-IN" dirty="0">
                          <a:latin typeface="Times New Roman" panose="02020603050405020304" pitchFamily="18" charset="0"/>
                          <a:cs typeface="Times New Roman" panose="02020603050405020304" pitchFamily="18" charset="0"/>
                        </a:rPr>
                        <a:t> days </a:t>
                      </a:r>
                    </a:p>
                  </a:txBody>
                  <a:tcPr/>
                </a:tc>
                <a:tc>
                  <a:txBody>
                    <a:bodyPr/>
                    <a:lstStyle/>
                    <a:p>
                      <a:pPr algn="ctr"/>
                      <a:r>
                        <a:rPr lang="en-IN" dirty="0">
                          <a:latin typeface="Times New Roman" panose="02020603050405020304" pitchFamily="18" charset="0"/>
                          <a:cs typeface="Times New Roman" panose="02020603050405020304" pitchFamily="18" charset="0"/>
                        </a:rPr>
                        <a:t>  Completed</a:t>
                      </a:r>
                    </a:p>
                  </a:txBody>
                  <a:tcPr/>
                </a:tc>
                <a:extLst>
                  <a:ext uri="{0D108BD9-81ED-4DB2-BD59-A6C34878D82A}">
                    <a16:rowId xmlns:a16="http://schemas.microsoft.com/office/drawing/2014/main" val="10002"/>
                  </a:ext>
                </a:extLst>
              </a:tr>
              <a:tr h="619230">
                <a:tc>
                  <a:txBody>
                    <a:bodyPr/>
                    <a:lstStyle/>
                    <a:p>
                      <a:pPr algn="ctr"/>
                      <a:r>
                        <a:rPr lang="en-US" altLang="en-IN" dirty="0">
                          <a:latin typeface="Times New Roman" panose="02020603050405020304" pitchFamily="18" charset="0"/>
                          <a:cs typeface="Times New Roman" panose="02020603050405020304" pitchFamily="18" charset="0"/>
                        </a:rPr>
                        <a:t>Data Collection</a:t>
                      </a:r>
                    </a:p>
                  </a:txBody>
                  <a:tcPr/>
                </a:tc>
                <a:tc>
                  <a:txBody>
                    <a:bodyPr/>
                    <a:lstStyle/>
                    <a:p>
                      <a:pPr algn="ctr"/>
                      <a:r>
                        <a:rPr lang="en-US" altLang="en-IN" dirty="0">
                          <a:latin typeface="Times New Roman" panose="02020603050405020304" pitchFamily="18" charset="0"/>
                          <a:cs typeface="Times New Roman" panose="02020603050405020304" pitchFamily="18" charset="0"/>
                        </a:rPr>
                        <a:t>USGS</a:t>
                      </a:r>
                    </a:p>
                  </a:txBody>
                  <a:tcPr/>
                </a:tc>
                <a:tc>
                  <a:txBody>
                    <a:bodyPr/>
                    <a:lstStyle/>
                    <a:p>
                      <a:pPr algn="ct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4</a:t>
                      </a:r>
                      <a:r>
                        <a:rPr lang="en-IN" dirty="0">
                          <a:latin typeface="Times New Roman" panose="02020603050405020304" pitchFamily="18" charset="0"/>
                          <a:cs typeface="Times New Roman" panose="02020603050405020304" pitchFamily="18" charset="0"/>
                        </a:rPr>
                        <a:t> days</a:t>
                      </a:r>
                    </a:p>
                  </a:txBody>
                  <a:tcPr/>
                </a:tc>
                <a:tc>
                  <a:txBody>
                    <a:bodyPr/>
                    <a:lstStyle/>
                    <a:p>
                      <a:pPr algn="ctr"/>
                      <a:r>
                        <a:rPr lang="en-IN" dirty="0">
                          <a:latin typeface="Times New Roman" panose="02020603050405020304" pitchFamily="18" charset="0"/>
                          <a:cs typeface="Times New Roman" panose="02020603050405020304" pitchFamily="18" charset="0"/>
                        </a:rPr>
                        <a:t>  Completed</a:t>
                      </a:r>
                    </a:p>
                  </a:txBody>
                  <a:tcPr/>
                </a:tc>
                <a:extLst>
                  <a:ext uri="{0D108BD9-81ED-4DB2-BD59-A6C34878D82A}">
                    <a16:rowId xmlns:a16="http://schemas.microsoft.com/office/drawing/2014/main" val="10003"/>
                  </a:ext>
                </a:extLst>
              </a:tr>
              <a:tr h="588297">
                <a:tc>
                  <a:txBody>
                    <a:bodyPr/>
                    <a:lstStyle/>
                    <a:p>
                      <a:pPr algn="ctr"/>
                      <a:r>
                        <a:rPr lang="en-US" altLang="en-IN" dirty="0">
                          <a:latin typeface="Times New Roman" panose="02020603050405020304" pitchFamily="18" charset="0"/>
                          <a:cs typeface="Times New Roman" panose="02020603050405020304" pitchFamily="18" charset="0"/>
                        </a:rPr>
                        <a:t>Collection some Previous Research Paper</a:t>
                      </a:r>
                    </a:p>
                  </a:txBody>
                  <a:tcPr/>
                </a:tc>
                <a:tc>
                  <a:txBody>
                    <a:bodyPr/>
                    <a:lstStyle/>
                    <a:p>
                      <a:pPr algn="ctr"/>
                      <a:r>
                        <a:rPr lang="en-US" altLang="en-IN" dirty="0">
                          <a:latin typeface="Times New Roman" panose="02020603050405020304" pitchFamily="18" charset="0"/>
                          <a:cs typeface="Times New Roman" panose="02020603050405020304" pitchFamily="18" charset="0"/>
                        </a:rPr>
                        <a:t>To study more think</a:t>
                      </a:r>
                      <a:r>
                        <a:rPr lang="en-IN" dirty="0">
                          <a:latin typeface="Times New Roman" panose="02020603050405020304" pitchFamily="18" charset="0"/>
                          <a:cs typeface="Times New Roman" panose="02020603050405020304" pitchFamily="18" charset="0"/>
                        </a:rPr>
                        <a:t> </a:t>
                      </a:r>
                      <a:endParaRPr lang="en-US" alt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  6 -7 days</a:t>
                      </a:r>
                    </a:p>
                  </a:txBody>
                  <a:tcPr/>
                </a:tc>
                <a:tc>
                  <a:txBody>
                    <a:bodyPr/>
                    <a:lstStyle/>
                    <a:p>
                      <a:pPr algn="ctr"/>
                      <a:r>
                        <a:rPr lang="en-IN" dirty="0">
                          <a:latin typeface="Times New Roman" panose="02020603050405020304" pitchFamily="18" charset="0"/>
                          <a:cs typeface="Times New Roman" panose="02020603050405020304" pitchFamily="18" charset="0"/>
                        </a:rPr>
                        <a:t>  Completed</a:t>
                      </a:r>
                    </a:p>
                  </a:txBody>
                  <a:tcPr/>
                </a:tc>
                <a:extLst>
                  <a:ext uri="{0D108BD9-81ED-4DB2-BD59-A6C34878D82A}">
                    <a16:rowId xmlns:a16="http://schemas.microsoft.com/office/drawing/2014/main" val="10004"/>
                  </a:ext>
                </a:extLst>
              </a:tr>
              <a:tr h="588297">
                <a:tc>
                  <a:txBody>
                    <a:bodyPr/>
                    <a:lstStyle/>
                    <a:p>
                      <a:pPr algn="ctr"/>
                      <a:r>
                        <a:rPr lang="en-US" altLang="en-IN" dirty="0">
                          <a:latin typeface="Times New Roman" panose="02020603050405020304" pitchFamily="18" charset="0"/>
                          <a:cs typeface="Times New Roman" panose="02020603050405020304" pitchFamily="18" charset="0"/>
                        </a:rPr>
                        <a:t>Data Preprocessing</a:t>
                      </a:r>
                    </a:p>
                  </a:txBody>
                  <a:tcPr/>
                </a:tc>
                <a:tc>
                  <a:txBody>
                    <a:bodyPr/>
                    <a:lstStyle/>
                    <a:p>
                      <a:pPr algn="ctr"/>
                      <a:r>
                        <a:rPr lang="en-US" altLang="en-IN" dirty="0">
                          <a:latin typeface="Times New Roman" panose="02020603050405020304" pitchFamily="18" charset="0"/>
                          <a:cs typeface="Times New Roman" panose="02020603050405020304" pitchFamily="18" charset="0"/>
                        </a:rPr>
                        <a:t>Missing Data ,Date </a:t>
                      </a:r>
                      <a:r>
                        <a:rPr lang="en-US" altLang="en-IN">
                          <a:latin typeface="Times New Roman" panose="02020603050405020304" pitchFamily="18" charset="0"/>
                          <a:cs typeface="Times New Roman" panose="02020603050405020304" pitchFamily="18" charset="0"/>
                        </a:rPr>
                        <a:t>conversion.</a:t>
                      </a:r>
                      <a:r>
                        <a:rPr lang="en-US" altLang="en-IN" dirty="0">
                          <a:latin typeface="Times New Roman" panose="02020603050405020304" pitchFamily="18" charset="0"/>
                          <a:cs typeface="Times New Roman" panose="02020603050405020304" pitchFamily="18" charset="0"/>
                        </a:rPr>
                        <a:t>etc.</a:t>
                      </a:r>
                    </a:p>
                  </a:txBody>
                  <a:tcPr/>
                </a:tc>
                <a:tc>
                  <a:txBody>
                    <a:bodyPr/>
                    <a:lstStyle/>
                    <a:p>
                      <a:pPr algn="ctr"/>
                      <a:r>
                        <a:rPr lang="en-US" altLang="en-IN" dirty="0">
                          <a:latin typeface="Times New Roman" panose="02020603050405020304" pitchFamily="18" charset="0"/>
                          <a:cs typeface="Times New Roman" panose="02020603050405020304" pitchFamily="18" charset="0"/>
                        </a:rPr>
                        <a:t>2 days</a:t>
                      </a:r>
                    </a:p>
                  </a:txBody>
                  <a:tcPr/>
                </a:tc>
                <a:tc>
                  <a:txBody>
                    <a:bodyPr/>
                    <a:lstStyle/>
                    <a:p>
                      <a:pPr algn="ctr"/>
                      <a:r>
                        <a:rPr lang="en-IN" sz="1800" dirty="0">
                          <a:latin typeface="Times New Roman" panose="02020603050405020304" pitchFamily="18" charset="0"/>
                          <a:cs typeface="Times New Roman" panose="02020603050405020304" pitchFamily="18" charset="0"/>
                          <a:sym typeface="+mn-ea"/>
                        </a:rPr>
                        <a:t>Completed</a:t>
                      </a:r>
                      <a:endParaRPr lang="en-IN" sz="180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588297">
                <a:tc>
                  <a:txBody>
                    <a:bodyPr/>
                    <a:lstStyle/>
                    <a:p>
                      <a:pPr algn="ctr"/>
                      <a:r>
                        <a:rPr lang="en-US" altLang="en-IN" dirty="0">
                          <a:latin typeface="Times New Roman" panose="02020603050405020304" pitchFamily="18" charset="0"/>
                          <a:cs typeface="Times New Roman" panose="02020603050405020304" pitchFamily="18" charset="0"/>
                        </a:rPr>
                        <a:t>Model using</a:t>
                      </a:r>
                    </a:p>
                  </a:txBody>
                  <a:tcPr/>
                </a:tc>
                <a:tc>
                  <a:txBody>
                    <a:bodyPr/>
                    <a:lstStyle/>
                    <a:p>
                      <a:pPr algn="ctr"/>
                      <a:r>
                        <a:rPr lang="en-US" altLang="en-IN" dirty="0">
                          <a:latin typeface="Times New Roman" panose="02020603050405020304" pitchFamily="18" charset="0"/>
                          <a:cs typeface="Times New Roman" panose="02020603050405020304" pitchFamily="18" charset="0"/>
                        </a:rPr>
                        <a:t>LSTM+SHAP Value</a:t>
                      </a:r>
                    </a:p>
                  </a:txBody>
                  <a:tcPr/>
                </a:tc>
                <a:tc>
                  <a:txBody>
                    <a:bodyPr/>
                    <a:lstStyle/>
                    <a:p>
                      <a:pPr algn="ctr"/>
                      <a:r>
                        <a:rPr lang="en-US" altLang="en-IN" dirty="0">
                          <a:latin typeface="Times New Roman" panose="02020603050405020304" pitchFamily="18" charset="0"/>
                          <a:cs typeface="Times New Roman" panose="02020603050405020304" pitchFamily="18" charset="0"/>
                        </a:rPr>
                        <a:t>2 months</a:t>
                      </a:r>
                    </a:p>
                  </a:txBody>
                  <a:tcPr/>
                </a:tc>
                <a:tc>
                  <a:txBody>
                    <a:bodyPr/>
                    <a:lstStyle/>
                    <a:p>
                      <a:pPr algn="ctr"/>
                      <a:r>
                        <a:rPr lang="en-IN" sz="1800" dirty="0">
                          <a:latin typeface="Times New Roman" panose="02020603050405020304" pitchFamily="18" charset="0"/>
                          <a:cs typeface="Times New Roman" panose="02020603050405020304" pitchFamily="18" charset="0"/>
                          <a:sym typeface="+mn-ea"/>
                        </a:rPr>
                        <a:t>Continue</a:t>
                      </a:r>
                      <a:endParaRPr lang="en-IN" sz="180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588297">
                <a:tc>
                  <a:txBody>
                    <a:bodyPr/>
                    <a:lstStyle/>
                    <a:p>
                      <a:pPr algn="ctr"/>
                      <a:r>
                        <a:rPr lang="en-US" altLang="en-IN" dirty="0">
                          <a:latin typeface="Times New Roman" panose="02020603050405020304" pitchFamily="18" charset="0"/>
                          <a:cs typeface="Times New Roman" panose="02020603050405020304" pitchFamily="18" charset="0"/>
                        </a:rPr>
                        <a:t>Accuracy Analysis</a:t>
                      </a:r>
                    </a:p>
                  </a:txBody>
                  <a:tcPr/>
                </a:tc>
                <a:tc>
                  <a:txBody>
                    <a:bodyPr/>
                    <a:lstStyle/>
                    <a:p>
                      <a:pPr algn="ctr"/>
                      <a:r>
                        <a:rPr lang="en-US" altLang="en-IN" dirty="0">
                          <a:latin typeface="Times New Roman" panose="02020603050405020304" pitchFamily="18" charset="0"/>
                          <a:cs typeface="Times New Roman" panose="02020603050405020304" pitchFamily="18" charset="0"/>
                        </a:rPr>
                        <a:t>Mean Squared Error</a:t>
                      </a:r>
                    </a:p>
                  </a:txBody>
                  <a:tcPr/>
                </a:tc>
                <a:tc>
                  <a:txBody>
                    <a:bodyPr/>
                    <a:lstStyle/>
                    <a:p>
                      <a:pPr algn="ctr"/>
                      <a:r>
                        <a:rPr lang="en-US" altLang="en-IN" dirty="0">
                          <a:latin typeface="Times New Roman" panose="02020603050405020304" pitchFamily="18" charset="0"/>
                          <a:cs typeface="Times New Roman" panose="02020603050405020304" pitchFamily="18" charset="0"/>
                        </a:rPr>
                        <a:t>On the process</a:t>
                      </a:r>
                    </a:p>
                  </a:txBody>
                  <a:tcPr/>
                </a:tc>
                <a:tc>
                  <a:txBody>
                    <a:bodyPr/>
                    <a:lstStyle/>
                    <a:p>
                      <a:pPr algn="ctr"/>
                      <a:r>
                        <a:rPr lang="en-IN" sz="1800" dirty="0">
                          <a:latin typeface="Times New Roman" panose="02020603050405020304" pitchFamily="18" charset="0"/>
                          <a:cs typeface="Times New Roman" panose="02020603050405020304" pitchFamily="18" charset="0"/>
                          <a:sym typeface="+mn-ea"/>
                        </a:rPr>
                        <a:t>Continue</a:t>
                      </a:r>
                      <a:endParaRPr lang="en-IN" sz="180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2014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p:cNvPicPr/>
          <p:nvPr/>
        </p:nvPicPr>
        <p:blipFill>
          <a:blip r:embed="rId2"/>
          <a:srcRect l="21964" t="16424" r="21648" b="15818"/>
          <a:stretch>
            <a:fillRect/>
          </a:stretch>
        </p:blipFill>
        <p:spPr>
          <a:xfrm>
            <a:off x="469900" y="419100"/>
            <a:ext cx="1313815" cy="1224280"/>
          </a:xfrm>
          <a:prstGeom prst="ellipse">
            <a:avLst/>
          </a:prstGeom>
          <a:noFill/>
          <a:ln w="9525">
            <a:noFill/>
          </a:ln>
        </p:spPr>
      </p:pic>
      <p:sp>
        <p:nvSpPr>
          <p:cNvPr id="5"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8"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p:cNvPicPr/>
          <p:nvPr/>
        </p:nvPicPr>
        <p:blipFill>
          <a:blip r:embed="rId3"/>
          <a:srcRect/>
          <a:stretch>
            <a:fillRect/>
          </a:stretch>
        </p:blipFill>
        <p:spPr>
          <a:xfrm>
            <a:off x="11353951" y="66527"/>
            <a:ext cx="587038" cy="851124"/>
          </a:xfrm>
          <a:prstGeom prst="rect">
            <a:avLst/>
          </a:prstGeom>
        </p:spPr>
      </p:pic>
      <p:sp>
        <p:nvSpPr>
          <p:cNvPr id="6" name="TextBox 5"/>
          <p:cNvSpPr txBox="1"/>
          <p:nvPr/>
        </p:nvSpPr>
        <p:spPr>
          <a:xfrm>
            <a:off x="799055" y="2791594"/>
            <a:ext cx="6911788"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THANK YOU </a:t>
            </a:r>
          </a:p>
        </p:txBody>
      </p:sp>
      <p:pic>
        <p:nvPicPr>
          <p:cNvPr id="3" name="Picture 2"/>
          <p:cNvPicPr/>
          <p:nvPr/>
        </p:nvPicPr>
        <p:blipFill>
          <a:blip r:embed="rId4"/>
          <a:srcRect r="43810"/>
          <a:stretch>
            <a:fillRect/>
          </a:stretch>
        </p:blipFill>
        <p:spPr>
          <a:xfrm>
            <a:off x="4813300" y="749300"/>
            <a:ext cx="6911975" cy="5397500"/>
          </a:xfrm>
          <a:prstGeom prst="flowChartDelay">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p:cNvPicPr/>
          <p:nvPr/>
        </p:nvPicPr>
        <p:blipFill>
          <a:blip r:embed="rId2"/>
          <a:srcRect l="21964" t="16424" r="21648" b="15818"/>
          <a:stretch>
            <a:fillRect/>
          </a:stretch>
        </p:blipFill>
        <p:spPr>
          <a:xfrm>
            <a:off x="2642235" y="1538605"/>
            <a:ext cx="1776095" cy="1594485"/>
          </a:xfrm>
          <a:prstGeom prst="rect">
            <a:avLst/>
          </a:prstGeom>
          <a:noFill/>
          <a:ln w="9525">
            <a:noFill/>
          </a:ln>
        </p:spPr>
      </p:pic>
      <p:sp>
        <p:nvSpPr>
          <p:cNvPr id="5" name="Title 1"/>
          <p:cNvSpPr>
            <a:spLocks noGrp="1"/>
          </p:cNvSpPr>
          <p:nvPr/>
        </p:nvSpPr>
        <p:spPr>
          <a:xfrm>
            <a:off x="1697355" y="1995805"/>
            <a:ext cx="3770630" cy="286639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b="1" dirty="0">
                <a:solidFill>
                  <a:schemeClr val="tx1"/>
                </a:solidFill>
                <a:effectLst/>
                <a:latin typeface="Times New Roman" panose="02020603050405020304" pitchFamily="18" charset="0"/>
                <a:cs typeface="Times New Roman" panose="02020603050405020304" pitchFamily="18" charset="0"/>
              </a:rPr>
              <a:t>Contents</a:t>
            </a:r>
          </a:p>
        </p:txBody>
      </p:sp>
      <p:sp>
        <p:nvSpPr>
          <p:cNvPr id="2" name="Content Placeholder 2"/>
          <p:cNvSpPr>
            <a:spLocks noGrp="1"/>
          </p:cNvSpPr>
          <p:nvPr/>
        </p:nvSpPr>
        <p:spPr>
          <a:xfrm>
            <a:off x="5685491" y="62753"/>
            <a:ext cx="5834156" cy="6498702"/>
          </a:xfrm>
          <a:prstGeom prst="rect">
            <a:avLst/>
          </a:prstGeom>
          <a:noFill/>
          <a:ln w="9525">
            <a:noFill/>
          </a:ln>
        </p:spPr>
        <p:txBody>
          <a:bodyPr>
            <a:normAutofit fontScale="95000"/>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lgn="just">
              <a:buNone/>
            </a:pPr>
            <a:endParaRPr lang="en-US" sz="23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INTRODUCTION</a:t>
            </a:r>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MOTIVATION &amp; OBJECTIVE</a:t>
            </a:r>
          </a:p>
          <a:p>
            <a:pPr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BLOCK DIAGRAM</a:t>
            </a:r>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EXPLAINABLE AI</a:t>
            </a:r>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SHAP VALUE</a:t>
            </a:r>
          </a:p>
          <a:p>
            <a:pPr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DATA DESCRIPTION</a:t>
            </a:r>
          </a:p>
          <a:p>
            <a:pPr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DATA PREPROCESSING</a:t>
            </a:r>
          </a:p>
          <a:p>
            <a:pPr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EXPLORATORY DATA  ANALYSIS</a:t>
            </a:r>
          </a:p>
          <a:p>
            <a:pPr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MODELLING </a:t>
            </a:r>
          </a:p>
          <a:p>
            <a:pPr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EXPERIMENT WITH SHAP VALUE</a:t>
            </a:r>
          </a:p>
          <a:p>
            <a:pPr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RESULT AND DISCUSSION</a:t>
            </a:r>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CONCLUSION</a:t>
            </a:r>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REFERENCES</a:t>
            </a:r>
          </a:p>
          <a:p>
            <a:pPr marL="342900" indent="-342900" algn="just">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FUTURE SCOPE</a:t>
            </a:r>
          </a:p>
          <a:p>
            <a:pPr marL="342900" indent="-342900" algn="just">
              <a:buFont typeface="Wingdings" panose="05000000000000000000" pitchFamily="2" charset="2"/>
              <a:buChar char="Ø"/>
            </a:pPr>
            <a:endParaRPr lang="en-US" sz="23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3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300" b="1" dirty="0">
              <a:latin typeface="Times New Roman" panose="02020603050405020304" pitchFamily="18" charset="0"/>
              <a:cs typeface="Times New Roman" panose="02020603050405020304" pitchFamily="18" charset="0"/>
            </a:endParaRPr>
          </a:p>
          <a:p>
            <a:pPr algn="just"/>
            <a:endParaRPr lang="en-US" b="1" dirty="0">
              <a:latin typeface="SHREE-ENG-0010" pitchFamily="2" charset="0"/>
            </a:endParaRPr>
          </a:p>
          <a:p>
            <a:endParaRPr lang="en-US" dirty="0"/>
          </a:p>
          <a:p>
            <a:endParaRPr lang="en-US" dirty="0"/>
          </a:p>
        </p:txBody>
      </p:sp>
      <p:pic>
        <p:nvPicPr>
          <p:cNvPr id="4" name="Picture 3" descr="perfect black"/>
          <p:cNvPicPr>
            <a:picLocks noChangeAspect="1"/>
          </p:cNvPicPr>
          <p:nvPr/>
        </p:nvPicPr>
        <p:blipFill>
          <a:blip r:embed="rId3"/>
          <a:srcRect l="21183" t="-1672" r="20753" b="14438"/>
          <a:stretch>
            <a:fillRect/>
          </a:stretch>
        </p:blipFill>
        <p:spPr>
          <a:xfrm>
            <a:off x="11089378" y="62753"/>
            <a:ext cx="953770" cy="1093470"/>
          </a:xfrm>
          <a:prstGeom prst="ellipse">
            <a:avLst/>
          </a:prstGeom>
        </p:spPr>
      </p:pic>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圆角矩形 100"/>
          <p:cNvSpPr/>
          <p:nvPr/>
        </p:nvSpPr>
        <p:spPr>
          <a:xfrm>
            <a:off x="495300" y="419100"/>
            <a:ext cx="11201400" cy="5892800"/>
          </a:xfrm>
          <a:prstGeom prst="roundRect">
            <a:avLst>
              <a:gd name="adj" fmla="val 65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ext Box 1"/>
          <p:cNvSpPr txBox="1"/>
          <p:nvPr/>
        </p:nvSpPr>
        <p:spPr>
          <a:xfrm>
            <a:off x="385481" y="1794407"/>
            <a:ext cx="6912165" cy="2001108"/>
          </a:xfrm>
          <a:prstGeom prst="rect">
            <a:avLst/>
          </a:prstGeom>
          <a:noFill/>
        </p:spPr>
        <p:txBody>
          <a:bodyPr wrap="square" rtlCol="0" anchor="t">
            <a:noAutofit/>
          </a:bodyPr>
          <a:lstStyle/>
          <a:p>
            <a:pPr marL="285750" indent="-285750" algn="just">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rPr>
              <a:t>Evapotranspiration</a:t>
            </a:r>
            <a:r>
              <a:rPr lang="en-US" sz="2400" dirty="0">
                <a:latin typeface="Times New Roman" panose="02020603050405020304" pitchFamily="18" charset="0"/>
                <a:cs typeface="Times New Roman" panose="02020603050405020304" pitchFamily="18" charset="0"/>
              </a:rPr>
              <a:t> is the sum of evaporation from the </a:t>
            </a:r>
            <a:r>
              <a:rPr lang="en-US" sz="2400" b="1" dirty="0">
                <a:solidFill>
                  <a:schemeClr val="accent6">
                    <a:lumMod val="50000"/>
                  </a:schemeClr>
                </a:solidFill>
                <a:latin typeface="Times New Roman" panose="02020603050405020304" pitchFamily="18" charset="0"/>
                <a:cs typeface="Times New Roman" panose="02020603050405020304" pitchFamily="18" charset="0"/>
              </a:rPr>
              <a:t>land surface</a:t>
            </a:r>
            <a:r>
              <a:rPr lang="en-US" sz="2400" dirty="0">
                <a:latin typeface="Times New Roman" panose="02020603050405020304" pitchFamily="18" charset="0"/>
                <a:cs typeface="Times New Roman" panose="02020603050405020304" pitchFamily="18" charset="0"/>
              </a:rPr>
              <a:t> and transpiration from </a:t>
            </a:r>
            <a:r>
              <a:rPr lang="en-US" sz="2400" b="1" dirty="0">
                <a:solidFill>
                  <a:schemeClr val="accent2">
                    <a:lumMod val="50000"/>
                  </a:schemeClr>
                </a:solidFill>
                <a:latin typeface="Times New Roman" panose="02020603050405020304" pitchFamily="18" charset="0"/>
                <a:cs typeface="Times New Roman" panose="02020603050405020304" pitchFamily="18" charset="0"/>
              </a:rPr>
              <a:t>plants</a:t>
            </a:r>
            <a:r>
              <a:rPr lang="en-US" sz="2400" dirty="0">
                <a:latin typeface="Times New Roman" panose="02020603050405020304" pitchFamily="18" charset="0"/>
                <a:cs typeface="Times New Roman" panose="02020603050405020304" pitchFamily="18" charset="0"/>
              </a:rPr>
              <a:t>. Evapotranspiration helps in understanding </a:t>
            </a:r>
            <a:r>
              <a:rPr lang="en-US" sz="2400" b="1" dirty="0">
                <a:latin typeface="Times New Roman" panose="02020603050405020304" pitchFamily="18" charset="0"/>
                <a:cs typeface="Times New Roman" panose="02020603050405020304" pitchFamily="18" charset="0"/>
              </a:rPr>
              <a:t>water balance and irrigation </a:t>
            </a:r>
            <a:r>
              <a:rPr lang="en-US" sz="2400" dirty="0">
                <a:latin typeface="Times New Roman" panose="02020603050405020304" pitchFamily="18" charset="0"/>
                <a:cs typeface="Times New Roman" panose="02020603050405020304" pitchFamily="18" charset="0"/>
              </a:rPr>
              <a:t>needs. It is influenced by factors such </a:t>
            </a:r>
            <a:r>
              <a:rPr lang="en-US" sz="2400" b="1" dirty="0">
                <a:latin typeface="Times New Roman" panose="02020603050405020304" pitchFamily="18" charset="0"/>
                <a:cs typeface="Times New Roman" panose="02020603050405020304" pitchFamily="18" charset="0"/>
              </a:rPr>
              <a:t>as temperature, humidity, wind speed, and solar radiation</a:t>
            </a:r>
            <a:r>
              <a:rPr lang="en-US" sz="2400" dirty="0">
                <a:latin typeface="Times New Roman" panose="02020603050405020304" pitchFamily="18" charset="0"/>
                <a:cs typeface="Times New Roman" panose="02020603050405020304" pitchFamily="18" charset="0"/>
              </a:rPr>
              <a:t>.</a:t>
            </a:r>
          </a:p>
          <a:p>
            <a:pPr algn="just"/>
            <a:endParaRPr lang="en-US"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dirty="0">
                <a:solidFill>
                  <a:schemeClr val="tx2">
                    <a:lumMod val="50000"/>
                  </a:schemeClr>
                </a:solidFill>
                <a:latin typeface="Times New Roman" panose="02020603050405020304" pitchFamily="18" charset="0"/>
                <a:cs typeface="Times New Roman" panose="02020603050405020304" pitchFamily="18" charset="0"/>
              </a:rPr>
              <a:t>Explainable AI </a:t>
            </a:r>
            <a:r>
              <a:rPr lang="en-US" sz="2400" b="1" dirty="0">
                <a:latin typeface="Times New Roman" panose="02020603050405020304" pitchFamily="18" charset="0"/>
                <a:cs typeface="Times New Roman" panose="02020603050405020304" pitchFamily="18" charset="0"/>
              </a:rPr>
              <a:t>(XAI)</a:t>
            </a:r>
            <a:r>
              <a:rPr lang="en-US" sz="2400" dirty="0">
                <a:latin typeface="Times New Roman" panose="02020603050405020304" pitchFamily="18" charset="0"/>
                <a:cs typeface="Times New Roman" panose="02020603050405020304" pitchFamily="18" charset="0"/>
              </a:rPr>
              <a:t> refers to methods and techniques in artificial intelligence that make the outcomes of models </a:t>
            </a:r>
            <a:r>
              <a:rPr lang="en-US" sz="2400" b="1" dirty="0">
                <a:solidFill>
                  <a:schemeClr val="accent4">
                    <a:lumMod val="50000"/>
                  </a:schemeClr>
                </a:solidFill>
                <a:latin typeface="Times New Roman" panose="02020603050405020304" pitchFamily="18" charset="0"/>
                <a:cs typeface="Times New Roman" panose="02020603050405020304" pitchFamily="18" charset="0"/>
              </a:rPr>
              <a:t>understandable to humans</a:t>
            </a:r>
            <a:r>
              <a:rPr lang="en-US" sz="2400" dirty="0">
                <a:latin typeface="Times New Roman" panose="02020603050405020304" pitchFamily="18" charset="0"/>
                <a:cs typeface="Times New Roman" panose="02020603050405020304" pitchFamily="18" charset="0"/>
              </a:rPr>
              <a:t>. XAI aims to address the "black box" nature of many AI models, providing insights into how decisions are made. </a:t>
            </a:r>
            <a:endParaRPr lang="en-US" sz="3200" b="0" i="0" dirty="0">
              <a:solidFill>
                <a:srgbClr val="374151"/>
              </a:solidFill>
              <a:effectLst/>
              <a:latin typeface="Times New Roman" panose="02020603050405020304" pitchFamily="18" charset="0"/>
              <a:cs typeface="Times New Roman" panose="02020603050405020304" pitchFamily="18" charset="0"/>
            </a:endParaRPr>
          </a:p>
        </p:txBody>
      </p:sp>
      <p:sp>
        <p:nvSpPr>
          <p:cNvPr id="7" name="Title 6"/>
          <p:cNvSpPr>
            <a:spLocks noGrp="1"/>
          </p:cNvSpPr>
          <p:nvPr/>
        </p:nvSpPr>
        <p:spPr>
          <a:xfrm>
            <a:off x="4033295" y="131445"/>
            <a:ext cx="3978164" cy="899795"/>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b="1" dirty="0">
                <a:solidFill>
                  <a:schemeClr val="tx1"/>
                </a:solidFill>
                <a:latin typeface="Times New Roman" panose="02020603050405020304" pitchFamily="18" charset="0"/>
                <a:cs typeface="Times New Roman" panose="02020603050405020304" pitchFamily="18" charset="0"/>
              </a:rPr>
              <a:t>Introduction</a:t>
            </a:r>
          </a:p>
        </p:txBody>
      </p:sp>
      <p:pic>
        <p:nvPicPr>
          <p:cNvPr id="102" name="Picture 101"/>
          <p:cNvPicPr/>
          <p:nvPr/>
        </p:nvPicPr>
        <p:blipFill>
          <a:blip r:embed="rId2"/>
          <a:srcRect l="21964" t="16424" r="21648" b="15818"/>
          <a:stretch>
            <a:fillRect/>
          </a:stretch>
        </p:blipFill>
        <p:spPr>
          <a:xfrm>
            <a:off x="165100" y="131445"/>
            <a:ext cx="1313815" cy="1224280"/>
          </a:xfrm>
          <a:prstGeom prst="ellipse">
            <a:avLst/>
          </a:prstGeom>
          <a:noFill/>
          <a:ln w="9525">
            <a:noFill/>
          </a:ln>
        </p:spPr>
      </p:pic>
      <p:sp>
        <p:nvSpPr>
          <p:cNvPr id="57"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8"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Picture 2"/>
          <p:cNvPicPr/>
          <p:nvPr/>
        </p:nvPicPr>
        <p:blipFill>
          <a:blip r:embed="rId3"/>
          <a:srcRect/>
          <a:stretch>
            <a:fillRect/>
          </a:stretch>
        </p:blipFill>
        <p:spPr>
          <a:xfrm>
            <a:off x="11353951" y="66527"/>
            <a:ext cx="587038" cy="851124"/>
          </a:xfrm>
          <a:prstGeom prst="rect">
            <a:avLst/>
          </a:prstGeom>
        </p:spPr>
      </p:pic>
      <p:pic>
        <p:nvPicPr>
          <p:cNvPr id="1026" name="Picture 2" descr="Evapotranspiration: What It Is and How It Is Helpful">
            <a:extLst>
              <a:ext uri="{FF2B5EF4-FFF2-40B4-BE49-F238E27FC236}">
                <a16:creationId xmlns:a16="http://schemas.microsoft.com/office/drawing/2014/main" id="{63046BE3-68D8-DA4B-A6CE-E3566B58A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9791" y="2364630"/>
            <a:ext cx="4399054" cy="28617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8"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p:cNvPicPr/>
          <p:nvPr/>
        </p:nvPicPr>
        <p:blipFill>
          <a:blip r:embed="rId2"/>
          <a:srcRect/>
          <a:stretch>
            <a:fillRect/>
          </a:stretch>
        </p:blipFill>
        <p:spPr>
          <a:xfrm>
            <a:off x="11353951" y="66527"/>
            <a:ext cx="587038" cy="851124"/>
          </a:xfrm>
          <a:prstGeom prst="rect">
            <a:avLst/>
          </a:prstGeom>
        </p:spPr>
      </p:pic>
      <p:sp>
        <p:nvSpPr>
          <p:cNvPr id="5" name="Title 6"/>
          <p:cNvSpPr>
            <a:spLocks noGrp="1"/>
          </p:cNvSpPr>
          <p:nvPr/>
        </p:nvSpPr>
        <p:spPr>
          <a:xfrm>
            <a:off x="2707341" y="313764"/>
            <a:ext cx="6382870" cy="899795"/>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b="1" dirty="0">
                <a:solidFill>
                  <a:schemeClr val="tx1"/>
                </a:solidFill>
                <a:latin typeface="Times New Roman" panose="02020603050405020304" pitchFamily="18" charset="0"/>
                <a:cs typeface="Times New Roman" panose="02020603050405020304" pitchFamily="18" charset="0"/>
              </a:rPr>
              <a:t>Motivation &amp; Objective</a:t>
            </a:r>
          </a:p>
        </p:txBody>
      </p:sp>
      <p:sp>
        <p:nvSpPr>
          <p:cNvPr id="4" name="TextBox 3">
            <a:extLst>
              <a:ext uri="{FF2B5EF4-FFF2-40B4-BE49-F238E27FC236}">
                <a16:creationId xmlns:a16="http://schemas.microsoft.com/office/drawing/2014/main" id="{5C94B412-0763-AA73-5647-C29C1BE80B0D}"/>
              </a:ext>
            </a:extLst>
          </p:cNvPr>
          <p:cNvSpPr txBox="1"/>
          <p:nvPr/>
        </p:nvSpPr>
        <p:spPr>
          <a:xfrm>
            <a:off x="981785" y="1969691"/>
            <a:ext cx="10533531" cy="3416320"/>
          </a:xfrm>
          <a:prstGeom prst="rect">
            <a:avLst/>
          </a:prstGeom>
          <a:noFill/>
        </p:spPr>
        <p:txBody>
          <a:bodyPr wrap="square">
            <a:spAutoFit/>
          </a:bodyPr>
          <a:lstStyle/>
          <a:p>
            <a:pPr algn="just"/>
            <a:r>
              <a:rPr lang="en-US" sz="2400" dirty="0"/>
              <a:t>Evapotranspiration (ET) modeling is crucial for water resource management, agriculture, and climate adaptation. Traditional methods struggle with accuracy. Using Explainable AI (XAI) can improve ET predictions and provide clear insights into the factors influencing it, enabling better decision-making.</a:t>
            </a:r>
          </a:p>
          <a:p>
            <a:pPr algn="just"/>
            <a:endParaRPr lang="en-US" sz="2400" dirty="0"/>
          </a:p>
          <a:p>
            <a:pPr algn="just"/>
            <a:endParaRPr lang="en-US" sz="2400" dirty="0"/>
          </a:p>
          <a:p>
            <a:pPr algn="just"/>
            <a:r>
              <a:rPr lang="en-US" sz="2400" dirty="0"/>
              <a:t>Develop a machine learning model for ET prediction.</a:t>
            </a:r>
          </a:p>
          <a:p>
            <a:pPr algn="just"/>
            <a:r>
              <a:rPr lang="en-US" sz="2400" dirty="0"/>
              <a:t>Use XAI techniques to identify and explain key factors influencing 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2" name="Freeform 110"/>
          <p:cNvSpPr/>
          <p:nvPr/>
        </p:nvSpPr>
        <p:spPr>
          <a:xfrm>
            <a:off x="7042150" y="4310063"/>
            <a:ext cx="103188" cy="103187"/>
          </a:xfrm>
          <a:custGeom>
            <a:avLst/>
            <a:gdLst/>
            <a:ahLst/>
            <a:cxnLst>
              <a:cxn ang="0">
                <a:pos x="0" y="97336"/>
              </a:cxn>
              <a:cxn ang="0">
                <a:pos x="7487" y="102328"/>
              </a:cxn>
              <a:cxn ang="0">
                <a:pos x="102328" y="7487"/>
              </a:cxn>
              <a:cxn ang="0">
                <a:pos x="97336" y="0"/>
              </a:cxn>
              <a:cxn ang="0">
                <a:pos x="0" y="97336"/>
              </a:cxn>
            </a:cxnLst>
            <a:rect l="0" t="0" r="0" b="0"/>
            <a:pathLst>
              <a:path w="41" h="41">
                <a:moveTo>
                  <a:pt x="0" y="39"/>
                </a:moveTo>
                <a:lnTo>
                  <a:pt x="3" y="41"/>
                </a:lnTo>
                <a:lnTo>
                  <a:pt x="41" y="3"/>
                </a:lnTo>
                <a:lnTo>
                  <a:pt x="39" y="0"/>
                </a:lnTo>
                <a:lnTo>
                  <a:pt x="0" y="39"/>
                </a:lnTo>
                <a:close/>
              </a:path>
            </a:pathLst>
          </a:custGeom>
          <a:solidFill>
            <a:schemeClr val="bg1">
              <a:alpha val="100000"/>
            </a:schemeClr>
          </a:solidFill>
          <a:ln w="9525">
            <a:noFill/>
          </a:ln>
        </p:spPr>
        <p:txBody>
          <a:bodyPr/>
          <a:lstStyle/>
          <a:p>
            <a:endParaRPr lang="zh-CN" altLang="en-US"/>
          </a:p>
        </p:txBody>
      </p:sp>
      <p:sp>
        <p:nvSpPr>
          <p:cNvPr id="16393" name="Freeform 111"/>
          <p:cNvSpPr/>
          <p:nvPr/>
        </p:nvSpPr>
        <p:spPr>
          <a:xfrm>
            <a:off x="7019925" y="4283075"/>
            <a:ext cx="109538" cy="114300"/>
          </a:xfrm>
          <a:custGeom>
            <a:avLst/>
            <a:gdLst/>
            <a:ahLst/>
            <a:cxnLst>
              <a:cxn ang="0">
                <a:pos x="92344" y="0"/>
              </a:cxn>
              <a:cxn ang="0">
                <a:pos x="0" y="97336"/>
              </a:cxn>
              <a:cxn ang="0">
                <a:pos x="14975" y="114806"/>
              </a:cxn>
              <a:cxn ang="0">
                <a:pos x="109814" y="19966"/>
              </a:cxn>
              <a:cxn ang="0">
                <a:pos x="92344" y="0"/>
              </a:cxn>
            </a:cxnLst>
            <a:rect l="0" t="0" r="0" b="0"/>
            <a:pathLst>
              <a:path w="44" h="46">
                <a:moveTo>
                  <a:pt x="37" y="0"/>
                </a:moveTo>
                <a:lnTo>
                  <a:pt x="0" y="39"/>
                </a:lnTo>
                <a:lnTo>
                  <a:pt x="6" y="46"/>
                </a:lnTo>
                <a:lnTo>
                  <a:pt x="44" y="8"/>
                </a:lnTo>
                <a:lnTo>
                  <a:pt x="37" y="0"/>
                </a:lnTo>
                <a:close/>
              </a:path>
            </a:pathLst>
          </a:custGeom>
          <a:solidFill>
            <a:schemeClr val="bg1">
              <a:alpha val="100000"/>
            </a:schemeClr>
          </a:solidFill>
          <a:ln w="9525">
            <a:noFill/>
          </a:ln>
        </p:spPr>
        <p:txBody>
          <a:bodyPr/>
          <a:lstStyle/>
          <a:p>
            <a:endParaRPr lang="zh-CN" altLang="en-US"/>
          </a:p>
        </p:txBody>
      </p:sp>
      <p:sp>
        <p:nvSpPr>
          <p:cNvPr id="16394" name="Freeform 112"/>
          <p:cNvSpPr/>
          <p:nvPr/>
        </p:nvSpPr>
        <p:spPr>
          <a:xfrm>
            <a:off x="7000875" y="4267200"/>
            <a:ext cx="104775" cy="106363"/>
          </a:xfrm>
          <a:custGeom>
            <a:avLst/>
            <a:gdLst/>
            <a:ahLst/>
            <a:cxnLst>
              <a:cxn ang="0">
                <a:pos x="0" y="94840"/>
              </a:cxn>
              <a:cxn ang="0">
                <a:pos x="9983" y="104823"/>
              </a:cxn>
              <a:cxn ang="0">
                <a:pos x="104823" y="9983"/>
              </a:cxn>
              <a:cxn ang="0">
                <a:pos x="94840" y="0"/>
              </a:cxn>
              <a:cxn ang="0">
                <a:pos x="0" y="94840"/>
              </a:cxn>
            </a:cxnLst>
            <a:rect l="0" t="0" r="0" b="0"/>
            <a:pathLst>
              <a:path w="42" h="42">
                <a:moveTo>
                  <a:pt x="0" y="38"/>
                </a:moveTo>
                <a:lnTo>
                  <a:pt x="4" y="42"/>
                </a:lnTo>
                <a:lnTo>
                  <a:pt x="42" y="4"/>
                </a:lnTo>
                <a:lnTo>
                  <a:pt x="38" y="0"/>
                </a:lnTo>
                <a:lnTo>
                  <a:pt x="0" y="38"/>
                </a:lnTo>
                <a:close/>
              </a:path>
            </a:pathLst>
          </a:custGeom>
          <a:solidFill>
            <a:schemeClr val="bg1">
              <a:alpha val="100000"/>
            </a:schemeClr>
          </a:solidFill>
          <a:ln w="9525">
            <a:noFill/>
          </a:ln>
        </p:spPr>
        <p:txBody>
          <a:bodyPr/>
          <a:lstStyle/>
          <a:p>
            <a:endParaRPr lang="zh-CN" altLang="en-US"/>
          </a:p>
        </p:txBody>
      </p:sp>
      <p:sp>
        <p:nvSpPr>
          <p:cNvPr id="16395" name="Freeform 113"/>
          <p:cNvSpPr/>
          <p:nvPr/>
        </p:nvSpPr>
        <p:spPr>
          <a:xfrm>
            <a:off x="6972300" y="4370388"/>
            <a:ext cx="69850" cy="69850"/>
          </a:xfrm>
          <a:custGeom>
            <a:avLst/>
            <a:gdLst/>
            <a:ahLst/>
            <a:cxnLst>
              <a:cxn ang="0">
                <a:pos x="69882" y="49916"/>
              </a:cxn>
              <a:cxn ang="0">
                <a:pos x="19966" y="0"/>
              </a:cxn>
              <a:cxn ang="0">
                <a:pos x="0" y="49916"/>
              </a:cxn>
              <a:cxn ang="0">
                <a:pos x="22462" y="69882"/>
              </a:cxn>
              <a:cxn ang="0">
                <a:pos x="69882" y="49916"/>
              </a:cxn>
            </a:cxnLst>
            <a:rect l="0" t="0" r="0" b="0"/>
            <a:pathLst>
              <a:path w="28" h="28">
                <a:moveTo>
                  <a:pt x="28" y="20"/>
                </a:moveTo>
                <a:lnTo>
                  <a:pt x="8" y="0"/>
                </a:lnTo>
                <a:lnTo>
                  <a:pt x="0" y="20"/>
                </a:lnTo>
                <a:lnTo>
                  <a:pt x="9" y="28"/>
                </a:lnTo>
                <a:lnTo>
                  <a:pt x="28" y="20"/>
                </a:lnTo>
                <a:close/>
              </a:path>
            </a:pathLst>
          </a:custGeom>
          <a:solidFill>
            <a:schemeClr val="bg1">
              <a:alpha val="100000"/>
            </a:schemeClr>
          </a:solidFill>
          <a:ln w="9525">
            <a:noFill/>
          </a:ln>
        </p:spPr>
        <p:txBody>
          <a:bodyPr/>
          <a:lstStyle/>
          <a:p>
            <a:endParaRPr lang="zh-CN" altLang="en-US"/>
          </a:p>
        </p:txBody>
      </p:sp>
      <p:sp>
        <p:nvSpPr>
          <p:cNvPr id="16396" name="Freeform 114"/>
          <p:cNvSpPr/>
          <p:nvPr/>
        </p:nvSpPr>
        <p:spPr>
          <a:xfrm>
            <a:off x="6954838" y="4427538"/>
            <a:ext cx="34925" cy="33337"/>
          </a:xfrm>
          <a:custGeom>
            <a:avLst/>
            <a:gdLst/>
            <a:ahLst/>
            <a:cxnLst>
              <a:cxn ang="0">
                <a:pos x="0" y="32446"/>
              </a:cxn>
              <a:cxn ang="0">
                <a:pos x="34941" y="14975"/>
              </a:cxn>
              <a:cxn ang="0">
                <a:pos x="14975" y="0"/>
              </a:cxn>
              <a:cxn ang="0">
                <a:pos x="0" y="32446"/>
              </a:cxn>
            </a:cxnLst>
            <a:rect l="0" t="0" r="0" b="0"/>
            <a:pathLst>
              <a:path w="14" h="13">
                <a:moveTo>
                  <a:pt x="0" y="13"/>
                </a:moveTo>
                <a:lnTo>
                  <a:pt x="14" y="6"/>
                </a:lnTo>
                <a:lnTo>
                  <a:pt x="6" y="0"/>
                </a:lnTo>
                <a:lnTo>
                  <a:pt x="0" y="13"/>
                </a:lnTo>
                <a:close/>
              </a:path>
            </a:pathLst>
          </a:custGeom>
          <a:solidFill>
            <a:schemeClr val="bg1">
              <a:alpha val="100000"/>
            </a:schemeClr>
          </a:solidFill>
          <a:ln w="9525">
            <a:noFill/>
          </a:ln>
        </p:spPr>
        <p:txBody>
          <a:bodyPr/>
          <a:lstStyle/>
          <a:p>
            <a:endParaRPr lang="zh-CN" altLang="en-US"/>
          </a:p>
        </p:txBody>
      </p:sp>
      <p:sp>
        <p:nvSpPr>
          <p:cNvPr id="16397" name="Freeform 115"/>
          <p:cNvSpPr/>
          <p:nvPr/>
        </p:nvSpPr>
        <p:spPr>
          <a:xfrm>
            <a:off x="7102475" y="4243388"/>
            <a:ext cx="69850" cy="69850"/>
          </a:xfrm>
          <a:custGeom>
            <a:avLst/>
            <a:gdLst/>
            <a:ahLst/>
            <a:cxnLst>
              <a:cxn ang="0">
                <a:pos x="17471" y="0"/>
              </a:cxn>
              <a:cxn ang="0">
                <a:pos x="0" y="19966"/>
              </a:cxn>
              <a:cxn ang="0">
                <a:pos x="49916" y="69882"/>
              </a:cxn>
              <a:cxn ang="0">
                <a:pos x="69882" y="49916"/>
              </a:cxn>
              <a:cxn ang="0">
                <a:pos x="17471" y="0"/>
              </a:cxn>
            </a:cxnLst>
            <a:rect l="0" t="0" r="0" b="0"/>
            <a:pathLst>
              <a:path w="28" h="28">
                <a:moveTo>
                  <a:pt x="7" y="0"/>
                </a:moveTo>
                <a:lnTo>
                  <a:pt x="0" y="8"/>
                </a:lnTo>
                <a:lnTo>
                  <a:pt x="20" y="28"/>
                </a:lnTo>
                <a:lnTo>
                  <a:pt x="28" y="20"/>
                </a:lnTo>
                <a:lnTo>
                  <a:pt x="7" y="0"/>
                </a:lnTo>
                <a:close/>
              </a:path>
            </a:pathLst>
          </a:custGeom>
          <a:solidFill>
            <a:schemeClr val="bg1">
              <a:alpha val="100000"/>
            </a:schemeClr>
          </a:solidFill>
          <a:ln w="9525">
            <a:noFill/>
          </a:ln>
        </p:spPr>
        <p:txBody>
          <a:bodyPr/>
          <a:lstStyle/>
          <a:p>
            <a:endParaRPr lang="zh-CN" altLang="en-US"/>
          </a:p>
        </p:txBody>
      </p:sp>
      <p:sp>
        <p:nvSpPr>
          <p:cNvPr id="16398" name="Freeform 116"/>
          <p:cNvSpPr/>
          <p:nvPr/>
        </p:nvSpPr>
        <p:spPr>
          <a:xfrm>
            <a:off x="6783388" y="4208463"/>
            <a:ext cx="279400" cy="339725"/>
          </a:xfrm>
          <a:custGeom>
            <a:avLst/>
            <a:gdLst/>
            <a:ahLst/>
            <a:cxnLst>
              <a:cxn ang="0">
                <a:pos x="259561" y="252074"/>
              </a:cxn>
              <a:cxn ang="0">
                <a:pos x="207149" y="252074"/>
              </a:cxn>
              <a:cxn ang="0">
                <a:pos x="207149" y="321956"/>
              </a:cxn>
              <a:cxn ang="0">
                <a:pos x="17470" y="321956"/>
              </a:cxn>
              <a:cxn ang="0">
                <a:pos x="17470" y="79865"/>
              </a:cxn>
              <a:cxn ang="0">
                <a:pos x="259561" y="79865"/>
              </a:cxn>
              <a:cxn ang="0">
                <a:pos x="259561" y="99831"/>
              </a:cxn>
              <a:cxn ang="0">
                <a:pos x="279527" y="79865"/>
              </a:cxn>
              <a:cxn ang="0">
                <a:pos x="279527" y="14975"/>
              </a:cxn>
              <a:cxn ang="0">
                <a:pos x="242090" y="14975"/>
              </a:cxn>
              <a:cxn ang="0">
                <a:pos x="242090" y="49916"/>
              </a:cxn>
              <a:cxn ang="0">
                <a:pos x="237099" y="49916"/>
              </a:cxn>
              <a:cxn ang="0">
                <a:pos x="237099" y="0"/>
              </a:cxn>
              <a:cxn ang="0">
                <a:pos x="222124" y="0"/>
              </a:cxn>
              <a:cxn ang="0">
                <a:pos x="222124" y="49916"/>
              </a:cxn>
              <a:cxn ang="0">
                <a:pos x="217133" y="49916"/>
              </a:cxn>
              <a:cxn ang="0">
                <a:pos x="217133" y="14975"/>
              </a:cxn>
              <a:cxn ang="0">
                <a:pos x="197166" y="14975"/>
              </a:cxn>
              <a:cxn ang="0">
                <a:pos x="197166" y="49916"/>
              </a:cxn>
              <a:cxn ang="0">
                <a:pos x="189679" y="49916"/>
              </a:cxn>
              <a:cxn ang="0">
                <a:pos x="189679" y="0"/>
              </a:cxn>
              <a:cxn ang="0">
                <a:pos x="179696" y="0"/>
              </a:cxn>
              <a:cxn ang="0">
                <a:pos x="179696" y="49916"/>
              </a:cxn>
              <a:cxn ang="0">
                <a:pos x="169713" y="49916"/>
              </a:cxn>
              <a:cxn ang="0">
                <a:pos x="169713" y="14975"/>
              </a:cxn>
              <a:cxn ang="0">
                <a:pos x="149747" y="14975"/>
              </a:cxn>
              <a:cxn ang="0">
                <a:pos x="149747" y="49916"/>
              </a:cxn>
              <a:cxn ang="0">
                <a:pos x="142259" y="49916"/>
              </a:cxn>
              <a:cxn ang="0">
                <a:pos x="142259" y="0"/>
              </a:cxn>
              <a:cxn ang="0">
                <a:pos x="132276" y="0"/>
              </a:cxn>
              <a:cxn ang="0">
                <a:pos x="132276" y="49916"/>
              </a:cxn>
              <a:cxn ang="0">
                <a:pos x="127285" y="49916"/>
              </a:cxn>
              <a:cxn ang="0">
                <a:pos x="127285" y="14975"/>
              </a:cxn>
              <a:cxn ang="0">
                <a:pos x="107318" y="14975"/>
              </a:cxn>
              <a:cxn ang="0">
                <a:pos x="107318" y="49916"/>
              </a:cxn>
              <a:cxn ang="0">
                <a:pos x="99831" y="49916"/>
              </a:cxn>
              <a:cxn ang="0">
                <a:pos x="99831" y="0"/>
              </a:cxn>
              <a:cxn ang="0">
                <a:pos x="87352" y="0"/>
              </a:cxn>
              <a:cxn ang="0">
                <a:pos x="87352" y="49916"/>
              </a:cxn>
              <a:cxn ang="0">
                <a:pos x="79865" y="49916"/>
              </a:cxn>
              <a:cxn ang="0">
                <a:pos x="79865" y="14975"/>
              </a:cxn>
              <a:cxn ang="0">
                <a:pos x="62394" y="14975"/>
              </a:cxn>
              <a:cxn ang="0">
                <a:pos x="62394" y="49916"/>
              </a:cxn>
              <a:cxn ang="0">
                <a:pos x="57403" y="49916"/>
              </a:cxn>
              <a:cxn ang="0">
                <a:pos x="57403" y="0"/>
              </a:cxn>
              <a:cxn ang="0">
                <a:pos x="42428" y="0"/>
              </a:cxn>
              <a:cxn ang="0">
                <a:pos x="42428" y="49916"/>
              </a:cxn>
              <a:cxn ang="0">
                <a:pos x="37437" y="49916"/>
              </a:cxn>
              <a:cxn ang="0">
                <a:pos x="37437" y="14975"/>
              </a:cxn>
              <a:cxn ang="0">
                <a:pos x="0" y="14975"/>
              </a:cxn>
              <a:cxn ang="0">
                <a:pos x="0" y="59899"/>
              </a:cxn>
              <a:cxn ang="0">
                <a:pos x="0" y="69882"/>
              </a:cxn>
              <a:cxn ang="0">
                <a:pos x="0" y="339426"/>
              </a:cxn>
              <a:cxn ang="0">
                <a:pos x="222124" y="339426"/>
              </a:cxn>
              <a:cxn ang="0">
                <a:pos x="279527" y="274536"/>
              </a:cxn>
              <a:cxn ang="0">
                <a:pos x="279527" y="209645"/>
              </a:cxn>
              <a:cxn ang="0">
                <a:pos x="259561" y="229612"/>
              </a:cxn>
              <a:cxn ang="0">
                <a:pos x="259561" y="252074"/>
              </a:cxn>
            </a:cxnLst>
            <a:rect l="0" t="0" r="0" b="0"/>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solidFill>
            <a:schemeClr val="bg1">
              <a:alpha val="100000"/>
            </a:schemeClr>
          </a:solidFill>
          <a:ln w="9525">
            <a:noFill/>
          </a:ln>
        </p:spPr>
        <p:txBody>
          <a:bodyPr/>
          <a:lstStyle/>
          <a:p>
            <a:endParaRPr lang="zh-CN" altLang="en-US"/>
          </a:p>
        </p:txBody>
      </p:sp>
      <p:sp>
        <p:nvSpPr>
          <p:cNvPr id="16399" name="Rectangle 117"/>
          <p:cNvSpPr/>
          <p:nvPr/>
        </p:nvSpPr>
        <p:spPr>
          <a:xfrm>
            <a:off x="6832600" y="4322763"/>
            <a:ext cx="109538" cy="17462"/>
          </a:xfrm>
          <a:prstGeom prst="rect">
            <a:avLst/>
          </a:prstGeom>
          <a:solidFill>
            <a:schemeClr val="bg1"/>
          </a:solidFill>
          <a:ln w="9525">
            <a:noFill/>
          </a:ln>
        </p:spPr>
        <p:txBody>
          <a:bodyPr/>
          <a:lstStyle/>
          <a:p>
            <a:pPr eaLnBrk="1" hangingPunct="1"/>
            <a:endParaRPr lang="en-US" altLang="zh-CN" dirty="0">
              <a:solidFill>
                <a:srgbClr val="000000"/>
              </a:solidFill>
              <a:latin typeface="Arial" panose="020B0604020202020204" pitchFamily="34" charset="0"/>
              <a:sym typeface="Arial" panose="020B0604020202020204" pitchFamily="34" charset="0"/>
            </a:endParaRPr>
          </a:p>
        </p:txBody>
      </p:sp>
      <p:sp>
        <p:nvSpPr>
          <p:cNvPr id="16400" name="Rectangle 118"/>
          <p:cNvSpPr/>
          <p:nvPr/>
        </p:nvSpPr>
        <p:spPr>
          <a:xfrm>
            <a:off x="6832600" y="4362450"/>
            <a:ext cx="109538" cy="17463"/>
          </a:xfrm>
          <a:prstGeom prst="rect">
            <a:avLst/>
          </a:prstGeom>
          <a:solidFill>
            <a:schemeClr val="bg1"/>
          </a:solidFill>
          <a:ln w="9525">
            <a:noFill/>
          </a:ln>
        </p:spPr>
        <p:txBody>
          <a:bodyPr/>
          <a:lstStyle/>
          <a:p>
            <a:pPr eaLnBrk="1" hangingPunct="1"/>
            <a:endParaRPr lang="en-US" altLang="zh-CN" dirty="0">
              <a:solidFill>
                <a:srgbClr val="000000"/>
              </a:solidFill>
              <a:latin typeface="Arial" panose="020B0604020202020204" pitchFamily="34" charset="0"/>
              <a:sym typeface="Arial" panose="020B0604020202020204" pitchFamily="34" charset="0"/>
            </a:endParaRPr>
          </a:p>
        </p:txBody>
      </p:sp>
      <p:sp>
        <p:nvSpPr>
          <p:cNvPr id="16401" name="Rectangle 119"/>
          <p:cNvSpPr/>
          <p:nvPr/>
        </p:nvSpPr>
        <p:spPr>
          <a:xfrm>
            <a:off x="6832600" y="4408488"/>
            <a:ext cx="109538" cy="14287"/>
          </a:xfrm>
          <a:prstGeom prst="rect">
            <a:avLst/>
          </a:prstGeom>
          <a:solidFill>
            <a:schemeClr val="bg1"/>
          </a:solidFill>
          <a:ln w="9525">
            <a:noFill/>
          </a:ln>
        </p:spPr>
        <p:txBody>
          <a:bodyPr/>
          <a:lstStyle/>
          <a:p>
            <a:pPr eaLnBrk="1" hangingPunct="1"/>
            <a:endParaRPr lang="en-US" altLang="zh-CN" dirty="0">
              <a:solidFill>
                <a:srgbClr val="000000"/>
              </a:solidFill>
              <a:latin typeface="Arial" panose="020B0604020202020204" pitchFamily="34" charset="0"/>
              <a:sym typeface="Arial" panose="020B0604020202020204" pitchFamily="34" charset="0"/>
            </a:endParaRPr>
          </a:p>
        </p:txBody>
      </p:sp>
      <p:sp>
        <p:nvSpPr>
          <p:cNvPr id="16402" name="Rectangle 120"/>
          <p:cNvSpPr/>
          <p:nvPr/>
        </p:nvSpPr>
        <p:spPr>
          <a:xfrm>
            <a:off x="6832600" y="4449763"/>
            <a:ext cx="109538" cy="17462"/>
          </a:xfrm>
          <a:prstGeom prst="rect">
            <a:avLst/>
          </a:prstGeom>
          <a:solidFill>
            <a:schemeClr val="bg1"/>
          </a:solidFill>
          <a:ln w="9525">
            <a:noFill/>
          </a:ln>
        </p:spPr>
        <p:txBody>
          <a:bodyPr/>
          <a:lstStyle/>
          <a:p>
            <a:pPr eaLnBrk="1" hangingPunct="1"/>
            <a:endParaRPr lang="en-US" altLang="zh-CN" dirty="0">
              <a:solidFill>
                <a:srgbClr val="000000"/>
              </a:solidFill>
              <a:latin typeface="Arial" panose="020B0604020202020204" pitchFamily="34" charset="0"/>
              <a:sym typeface="Arial" panose="020B0604020202020204" pitchFamily="34" charset="0"/>
            </a:endParaRPr>
          </a:p>
        </p:txBody>
      </p:sp>
      <p:sp>
        <p:nvSpPr>
          <p:cNvPr id="16403" name="Freeform 126"/>
          <p:cNvSpPr>
            <a:spLocks noEditPoints="1"/>
          </p:cNvSpPr>
          <p:nvPr/>
        </p:nvSpPr>
        <p:spPr>
          <a:xfrm>
            <a:off x="7018338" y="2484438"/>
            <a:ext cx="204787" cy="328612"/>
          </a:xfrm>
          <a:custGeom>
            <a:avLst/>
            <a:gdLst/>
            <a:ahLst/>
            <a:cxnLst>
              <a:cxn ang="0">
                <a:pos x="0" y="84857"/>
              </a:cxn>
              <a:cxn ang="0">
                <a:pos x="0" y="329443"/>
              </a:cxn>
              <a:cxn ang="0">
                <a:pos x="204654" y="247082"/>
              </a:cxn>
              <a:cxn ang="0">
                <a:pos x="204654" y="0"/>
              </a:cxn>
              <a:cxn ang="0">
                <a:pos x="0" y="84857"/>
              </a:cxn>
              <a:cxn ang="0">
                <a:pos x="189679" y="24958"/>
              </a:cxn>
              <a:cxn ang="0">
                <a:pos x="189679" y="234603"/>
              </a:cxn>
              <a:cxn ang="0">
                <a:pos x="12479" y="164722"/>
              </a:cxn>
              <a:cxn ang="0">
                <a:pos x="12479" y="94840"/>
              </a:cxn>
              <a:cxn ang="0">
                <a:pos x="189679" y="24958"/>
              </a:cxn>
              <a:cxn ang="0">
                <a:pos x="12479" y="174705"/>
              </a:cxn>
              <a:cxn ang="0">
                <a:pos x="182192" y="239595"/>
              </a:cxn>
              <a:cxn ang="0">
                <a:pos x="12479" y="309477"/>
              </a:cxn>
              <a:cxn ang="0">
                <a:pos x="12479" y="174705"/>
              </a:cxn>
            </a:cxnLst>
            <a:rect l="0" t="0" r="0" b="0"/>
            <a:pathLst>
              <a:path w="82" h="132">
                <a:moveTo>
                  <a:pt x="0" y="34"/>
                </a:moveTo>
                <a:lnTo>
                  <a:pt x="0" y="132"/>
                </a:lnTo>
                <a:lnTo>
                  <a:pt x="82" y="99"/>
                </a:lnTo>
                <a:lnTo>
                  <a:pt x="82" y="0"/>
                </a:lnTo>
                <a:lnTo>
                  <a:pt x="0" y="34"/>
                </a:lnTo>
                <a:close/>
                <a:moveTo>
                  <a:pt x="76" y="10"/>
                </a:moveTo>
                <a:lnTo>
                  <a:pt x="76" y="94"/>
                </a:lnTo>
                <a:lnTo>
                  <a:pt x="5" y="66"/>
                </a:lnTo>
                <a:lnTo>
                  <a:pt x="5" y="38"/>
                </a:lnTo>
                <a:lnTo>
                  <a:pt x="76" y="10"/>
                </a:lnTo>
                <a:close/>
                <a:moveTo>
                  <a:pt x="5" y="70"/>
                </a:moveTo>
                <a:lnTo>
                  <a:pt x="73" y="96"/>
                </a:lnTo>
                <a:lnTo>
                  <a:pt x="5" y="124"/>
                </a:lnTo>
                <a:lnTo>
                  <a:pt x="5" y="70"/>
                </a:lnTo>
                <a:close/>
              </a:path>
            </a:pathLst>
          </a:custGeom>
          <a:solidFill>
            <a:srgbClr val="FFFFFF">
              <a:alpha val="100000"/>
            </a:srgbClr>
          </a:solidFill>
          <a:ln w="9525">
            <a:noFill/>
          </a:ln>
        </p:spPr>
        <p:txBody>
          <a:bodyPr/>
          <a:lstStyle/>
          <a:p>
            <a:endParaRPr lang="zh-CN" altLang="en-US"/>
          </a:p>
        </p:txBody>
      </p:sp>
      <p:sp>
        <p:nvSpPr>
          <p:cNvPr id="16404" name="Freeform 127"/>
          <p:cNvSpPr/>
          <p:nvPr/>
        </p:nvSpPr>
        <p:spPr>
          <a:xfrm>
            <a:off x="6791325" y="2484438"/>
            <a:ext cx="203200" cy="328612"/>
          </a:xfrm>
          <a:custGeom>
            <a:avLst/>
            <a:gdLst/>
            <a:ahLst/>
            <a:cxnLst>
              <a:cxn ang="0">
                <a:pos x="0" y="247082"/>
              </a:cxn>
              <a:cxn ang="0">
                <a:pos x="202159" y="329443"/>
              </a:cxn>
              <a:cxn ang="0">
                <a:pos x="202159" y="84857"/>
              </a:cxn>
              <a:cxn ang="0">
                <a:pos x="0" y="0"/>
              </a:cxn>
              <a:cxn ang="0">
                <a:pos x="0" y="247082"/>
              </a:cxn>
            </a:cxnLst>
            <a:rect l="0" t="0" r="0" b="0"/>
            <a:pathLst>
              <a:path w="81" h="132">
                <a:moveTo>
                  <a:pt x="0" y="99"/>
                </a:moveTo>
                <a:lnTo>
                  <a:pt x="81" y="132"/>
                </a:lnTo>
                <a:lnTo>
                  <a:pt x="81" y="34"/>
                </a:lnTo>
                <a:lnTo>
                  <a:pt x="0" y="0"/>
                </a:lnTo>
                <a:lnTo>
                  <a:pt x="0" y="99"/>
                </a:lnTo>
                <a:close/>
              </a:path>
            </a:pathLst>
          </a:custGeom>
          <a:solidFill>
            <a:srgbClr val="FFFFFF">
              <a:alpha val="100000"/>
            </a:srgbClr>
          </a:solidFill>
          <a:ln w="9525">
            <a:noFill/>
          </a:ln>
        </p:spPr>
        <p:txBody>
          <a:bodyPr/>
          <a:lstStyle/>
          <a:p>
            <a:endParaRPr lang="zh-CN" altLang="en-US"/>
          </a:p>
        </p:txBody>
      </p:sp>
      <p:sp>
        <p:nvSpPr>
          <p:cNvPr id="16405" name="Freeform 128"/>
          <p:cNvSpPr>
            <a:spLocks noEditPoints="1"/>
          </p:cNvSpPr>
          <p:nvPr/>
        </p:nvSpPr>
        <p:spPr>
          <a:xfrm>
            <a:off x="6804025" y="2384425"/>
            <a:ext cx="414338" cy="163513"/>
          </a:xfrm>
          <a:custGeom>
            <a:avLst/>
            <a:gdLst/>
            <a:ahLst/>
            <a:cxnLst>
              <a:cxn ang="0">
                <a:pos x="204654" y="0"/>
              </a:cxn>
              <a:cxn ang="0">
                <a:pos x="0" y="79865"/>
              </a:cxn>
              <a:cxn ang="0">
                <a:pos x="199662" y="164721"/>
              </a:cxn>
              <a:cxn ang="0">
                <a:pos x="414299" y="79865"/>
              </a:cxn>
              <a:cxn ang="0">
                <a:pos x="204654" y="0"/>
              </a:cxn>
              <a:cxn ang="0">
                <a:pos x="204654" y="14975"/>
              </a:cxn>
              <a:cxn ang="0">
                <a:pos x="376862" y="79865"/>
              </a:cxn>
              <a:cxn ang="0">
                <a:pos x="204654" y="147251"/>
              </a:cxn>
              <a:cxn ang="0">
                <a:pos x="204654" y="14975"/>
              </a:cxn>
              <a:cxn ang="0">
                <a:pos x="194671" y="17470"/>
              </a:cxn>
              <a:cxn ang="0">
                <a:pos x="194671" y="147251"/>
              </a:cxn>
              <a:cxn ang="0">
                <a:pos x="37437" y="79865"/>
              </a:cxn>
              <a:cxn ang="0">
                <a:pos x="194671" y="17470"/>
              </a:cxn>
            </a:cxnLst>
            <a:rect l="0" t="0" r="0" b="0"/>
            <a:pathLst>
              <a:path w="166" h="66">
                <a:moveTo>
                  <a:pt x="82" y="0"/>
                </a:moveTo>
                <a:lnTo>
                  <a:pt x="0" y="32"/>
                </a:lnTo>
                <a:lnTo>
                  <a:pt x="80" y="66"/>
                </a:lnTo>
                <a:lnTo>
                  <a:pt x="166" y="32"/>
                </a:lnTo>
                <a:lnTo>
                  <a:pt x="82" y="0"/>
                </a:lnTo>
                <a:close/>
                <a:moveTo>
                  <a:pt x="82" y="6"/>
                </a:moveTo>
                <a:lnTo>
                  <a:pt x="151" y="32"/>
                </a:lnTo>
                <a:lnTo>
                  <a:pt x="82" y="59"/>
                </a:lnTo>
                <a:lnTo>
                  <a:pt x="82" y="6"/>
                </a:lnTo>
                <a:close/>
                <a:moveTo>
                  <a:pt x="78" y="7"/>
                </a:moveTo>
                <a:lnTo>
                  <a:pt x="78" y="59"/>
                </a:lnTo>
                <a:lnTo>
                  <a:pt x="15" y="32"/>
                </a:lnTo>
                <a:lnTo>
                  <a:pt x="78" y="7"/>
                </a:lnTo>
                <a:close/>
              </a:path>
            </a:pathLst>
          </a:custGeom>
          <a:solidFill>
            <a:srgbClr val="FFFFFF">
              <a:alpha val="100000"/>
            </a:srgbClr>
          </a:solidFill>
          <a:ln w="9525">
            <a:noFill/>
          </a:ln>
        </p:spPr>
        <p:txBody>
          <a:bodyPr/>
          <a:lstStyle/>
          <a:p>
            <a:endParaRPr lang="zh-CN" altLang="en-US"/>
          </a:p>
        </p:txBody>
      </p:sp>
      <p:grpSp>
        <p:nvGrpSpPr>
          <p:cNvPr id="34" name="组合 33"/>
          <p:cNvGrpSpPr/>
          <p:nvPr/>
        </p:nvGrpSpPr>
        <p:grpSpPr>
          <a:xfrm>
            <a:off x="388770" y="361901"/>
            <a:ext cx="529535" cy="486004"/>
            <a:chOff x="-11363325" y="-3433763"/>
            <a:chExt cx="12088813" cy="11095038"/>
          </a:xfrm>
          <a:solidFill>
            <a:srgbClr val="43BCC5"/>
          </a:solidFill>
        </p:grpSpPr>
        <p:sp>
          <p:nvSpPr>
            <p:cNvPr id="41" name="Freeform 9"/>
            <p:cNvSpPr/>
            <p:nvPr/>
          </p:nvSpPr>
          <p:spPr bwMode="auto">
            <a:xfrm>
              <a:off x="-11363325" y="-3433763"/>
              <a:ext cx="12088813" cy="9318625"/>
            </a:xfrm>
            <a:custGeom>
              <a:avLst/>
              <a:gdLst>
                <a:gd name="T0" fmla="*/ 2842 w 2854"/>
                <a:gd name="T1" fmla="*/ 8 h 2199"/>
                <a:gd name="T2" fmla="*/ 2811 w 2854"/>
                <a:gd name="T3" fmla="*/ 5 h 2199"/>
                <a:gd name="T4" fmla="*/ 17 w 2854"/>
                <a:gd name="T5" fmla="*/ 1434 h 2199"/>
                <a:gd name="T6" fmla="*/ 1 w 2854"/>
                <a:gd name="T7" fmla="*/ 1462 h 2199"/>
                <a:gd name="T8" fmla="*/ 21 w 2854"/>
                <a:gd name="T9" fmla="*/ 1487 h 2199"/>
                <a:gd name="T10" fmla="*/ 956 w 2854"/>
                <a:gd name="T11" fmla="*/ 1784 h 2199"/>
                <a:gd name="T12" fmla="*/ 984 w 2854"/>
                <a:gd name="T13" fmla="*/ 1778 h 2199"/>
                <a:gd name="T14" fmla="*/ 2278 w 2854"/>
                <a:gd name="T15" fmla="*/ 613 h 2199"/>
                <a:gd name="T16" fmla="*/ 1245 w 2854"/>
                <a:gd name="T17" fmla="*/ 1835 h 2199"/>
                <a:gd name="T18" fmla="*/ 1240 w 2854"/>
                <a:gd name="T19" fmla="*/ 1862 h 2199"/>
                <a:gd name="T20" fmla="*/ 1259 w 2854"/>
                <a:gd name="T21" fmla="*/ 1881 h 2199"/>
                <a:gd name="T22" fmla="*/ 2296 w 2854"/>
                <a:gd name="T23" fmla="*/ 2198 h 2199"/>
                <a:gd name="T24" fmla="*/ 2305 w 2854"/>
                <a:gd name="T25" fmla="*/ 2199 h 2199"/>
                <a:gd name="T26" fmla="*/ 2319 w 2854"/>
                <a:gd name="T27" fmla="*/ 2195 h 2199"/>
                <a:gd name="T28" fmla="*/ 2333 w 2854"/>
                <a:gd name="T29" fmla="*/ 2177 h 2199"/>
                <a:gd name="T30" fmla="*/ 2852 w 2854"/>
                <a:gd name="T31" fmla="*/ 38 h 2199"/>
                <a:gd name="T32" fmla="*/ 2842 w 2854"/>
                <a:gd name="T33" fmla="*/ 8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4" h="2199">
                  <a:moveTo>
                    <a:pt x="2842" y="8"/>
                  </a:moveTo>
                  <a:cubicBezTo>
                    <a:pt x="2833" y="1"/>
                    <a:pt x="2821" y="0"/>
                    <a:pt x="2811" y="5"/>
                  </a:cubicBezTo>
                  <a:cubicBezTo>
                    <a:pt x="17" y="1434"/>
                    <a:pt x="17" y="1434"/>
                    <a:pt x="17" y="1434"/>
                  </a:cubicBezTo>
                  <a:cubicBezTo>
                    <a:pt x="6" y="1439"/>
                    <a:pt x="0" y="1450"/>
                    <a:pt x="1" y="1462"/>
                  </a:cubicBezTo>
                  <a:cubicBezTo>
                    <a:pt x="2" y="1474"/>
                    <a:pt x="10" y="1483"/>
                    <a:pt x="21" y="1487"/>
                  </a:cubicBezTo>
                  <a:cubicBezTo>
                    <a:pt x="956" y="1784"/>
                    <a:pt x="956" y="1784"/>
                    <a:pt x="956" y="1784"/>
                  </a:cubicBezTo>
                  <a:cubicBezTo>
                    <a:pt x="966" y="1787"/>
                    <a:pt x="977" y="1785"/>
                    <a:pt x="984" y="1778"/>
                  </a:cubicBezTo>
                  <a:cubicBezTo>
                    <a:pt x="2278" y="613"/>
                    <a:pt x="2278" y="613"/>
                    <a:pt x="2278" y="613"/>
                  </a:cubicBezTo>
                  <a:cubicBezTo>
                    <a:pt x="1245" y="1835"/>
                    <a:pt x="1245" y="1835"/>
                    <a:pt x="1245" y="1835"/>
                  </a:cubicBezTo>
                  <a:cubicBezTo>
                    <a:pt x="1239" y="1843"/>
                    <a:pt x="1237" y="1853"/>
                    <a:pt x="1240" y="1862"/>
                  </a:cubicBezTo>
                  <a:cubicBezTo>
                    <a:pt x="1242" y="1871"/>
                    <a:pt x="1249" y="1879"/>
                    <a:pt x="1259" y="1881"/>
                  </a:cubicBezTo>
                  <a:cubicBezTo>
                    <a:pt x="2296" y="2198"/>
                    <a:pt x="2296" y="2198"/>
                    <a:pt x="2296" y="2198"/>
                  </a:cubicBezTo>
                  <a:cubicBezTo>
                    <a:pt x="2299" y="2198"/>
                    <a:pt x="2302" y="2199"/>
                    <a:pt x="2305" y="2199"/>
                  </a:cubicBezTo>
                  <a:cubicBezTo>
                    <a:pt x="2310" y="2199"/>
                    <a:pt x="2315" y="2197"/>
                    <a:pt x="2319" y="2195"/>
                  </a:cubicBezTo>
                  <a:cubicBezTo>
                    <a:pt x="2326" y="2191"/>
                    <a:pt x="2331" y="2184"/>
                    <a:pt x="2333" y="2177"/>
                  </a:cubicBezTo>
                  <a:cubicBezTo>
                    <a:pt x="2852" y="38"/>
                    <a:pt x="2852" y="38"/>
                    <a:pt x="2852" y="38"/>
                  </a:cubicBezTo>
                  <a:cubicBezTo>
                    <a:pt x="2854" y="27"/>
                    <a:pt x="2850" y="15"/>
                    <a:pt x="284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Freeform 10"/>
            <p:cNvSpPr/>
            <p:nvPr/>
          </p:nvSpPr>
          <p:spPr bwMode="auto">
            <a:xfrm>
              <a:off x="-6119813" y="5114925"/>
              <a:ext cx="1465263" cy="2546350"/>
            </a:xfrm>
            <a:custGeom>
              <a:avLst/>
              <a:gdLst>
                <a:gd name="T0" fmla="*/ 324 w 346"/>
                <a:gd name="T1" fmla="*/ 91 h 601"/>
                <a:gd name="T2" fmla="*/ 38 w 346"/>
                <a:gd name="T3" fmla="*/ 3 h 601"/>
                <a:gd name="T4" fmla="*/ 12 w 346"/>
                <a:gd name="T5" fmla="*/ 8 h 601"/>
                <a:gd name="T6" fmla="*/ 0 w 346"/>
                <a:gd name="T7" fmla="*/ 31 h 601"/>
                <a:gd name="T8" fmla="*/ 0 w 346"/>
                <a:gd name="T9" fmla="*/ 572 h 601"/>
                <a:gd name="T10" fmla="*/ 21 w 346"/>
                <a:gd name="T11" fmla="*/ 600 h 601"/>
                <a:gd name="T12" fmla="*/ 29 w 346"/>
                <a:gd name="T13" fmla="*/ 601 h 601"/>
                <a:gd name="T14" fmla="*/ 53 w 346"/>
                <a:gd name="T15" fmla="*/ 587 h 601"/>
                <a:gd name="T16" fmla="*/ 340 w 346"/>
                <a:gd name="T17" fmla="*/ 134 h 601"/>
                <a:gd name="T18" fmla="*/ 343 w 346"/>
                <a:gd name="T19" fmla="*/ 109 h 601"/>
                <a:gd name="T20" fmla="*/ 324 w 346"/>
                <a:gd name="T21" fmla="*/ 9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601">
                  <a:moveTo>
                    <a:pt x="324" y="91"/>
                  </a:moveTo>
                  <a:cubicBezTo>
                    <a:pt x="38" y="3"/>
                    <a:pt x="38" y="3"/>
                    <a:pt x="38" y="3"/>
                  </a:cubicBezTo>
                  <a:cubicBezTo>
                    <a:pt x="29" y="0"/>
                    <a:pt x="19" y="2"/>
                    <a:pt x="12" y="8"/>
                  </a:cubicBezTo>
                  <a:cubicBezTo>
                    <a:pt x="5" y="13"/>
                    <a:pt x="0" y="22"/>
                    <a:pt x="0" y="31"/>
                  </a:cubicBezTo>
                  <a:cubicBezTo>
                    <a:pt x="0" y="572"/>
                    <a:pt x="0" y="572"/>
                    <a:pt x="0" y="572"/>
                  </a:cubicBezTo>
                  <a:cubicBezTo>
                    <a:pt x="0" y="585"/>
                    <a:pt x="9" y="596"/>
                    <a:pt x="21" y="600"/>
                  </a:cubicBezTo>
                  <a:cubicBezTo>
                    <a:pt x="24" y="600"/>
                    <a:pt x="26" y="601"/>
                    <a:pt x="29" y="601"/>
                  </a:cubicBezTo>
                  <a:cubicBezTo>
                    <a:pt x="39" y="601"/>
                    <a:pt x="48" y="596"/>
                    <a:pt x="53" y="587"/>
                  </a:cubicBezTo>
                  <a:cubicBezTo>
                    <a:pt x="340" y="134"/>
                    <a:pt x="340" y="134"/>
                    <a:pt x="340" y="134"/>
                  </a:cubicBezTo>
                  <a:cubicBezTo>
                    <a:pt x="345" y="127"/>
                    <a:pt x="346" y="117"/>
                    <a:pt x="343" y="109"/>
                  </a:cubicBezTo>
                  <a:cubicBezTo>
                    <a:pt x="340" y="101"/>
                    <a:pt x="333" y="94"/>
                    <a:pt x="324"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8" name="文本框 130"/>
          <p:cNvSpPr txBox="1"/>
          <p:nvPr/>
        </p:nvSpPr>
        <p:spPr>
          <a:xfrm>
            <a:off x="3244015" y="-74524"/>
            <a:ext cx="4368162" cy="769441"/>
          </a:xfrm>
          <a:prstGeom prst="rect">
            <a:avLst/>
          </a:prstGeom>
          <a:noFill/>
          <a:ln w="9525">
            <a:noFill/>
          </a:ln>
        </p:spPr>
        <p:txBody>
          <a:bodyPr wrap="square">
            <a:spAutoFit/>
          </a:bodyPr>
          <a:lstStyle/>
          <a:p>
            <a:pPr algn="ctr" eaLnBrk="1" hangingPunct="1"/>
            <a:r>
              <a:rPr lang="en-IN" altLang="zh-CN" sz="4400" dirty="0">
                <a:latin typeface="Times New Roman" panose="02020603050405020304" pitchFamily="18" charset="0"/>
                <a:ea typeface="Vrinda" panose="020B0502040204020203" pitchFamily="34" charset="0"/>
                <a:cs typeface="Times New Roman" panose="02020603050405020304" pitchFamily="18" charset="0"/>
                <a:sym typeface="Arial" panose="020B0604020202020204" pitchFamily="34" charset="0"/>
              </a:rPr>
              <a:t>Explainable AI</a:t>
            </a:r>
            <a:endParaRPr lang="zh-CN" altLang="en-US" sz="4400" dirty="0">
              <a:latin typeface="Times New Roman" panose="02020603050405020304" pitchFamily="18" charset="0"/>
              <a:ea typeface="Vrinda" panose="020B0502040204020203" pitchFamily="34" charset="0"/>
              <a:cs typeface="Times New Roman" panose="02020603050405020304" pitchFamily="18" charset="0"/>
              <a:sym typeface="Arial" panose="020B0604020202020204" pitchFamily="34" charset="0"/>
            </a:endParaRPr>
          </a:p>
        </p:txBody>
      </p:sp>
      <p:graphicFrame>
        <p:nvGraphicFramePr>
          <p:cNvPr id="129" name="Diagram 128"/>
          <p:cNvGraphicFramePr/>
          <p:nvPr/>
        </p:nvGraphicFramePr>
        <p:xfrm>
          <a:off x="682625" y="1705610"/>
          <a:ext cx="3804920" cy="1712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1" name="Diagram 130"/>
          <p:cNvGraphicFramePr/>
          <p:nvPr/>
        </p:nvGraphicFramePr>
        <p:xfrm>
          <a:off x="1069975" y="4074795"/>
          <a:ext cx="3587750" cy="16522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5" name="Diagram 124"/>
          <p:cNvGraphicFramePr/>
          <p:nvPr/>
        </p:nvGraphicFramePr>
        <p:xfrm>
          <a:off x="4671753" y="362068"/>
          <a:ext cx="2940424" cy="120032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p:cNvPicPr/>
          <p:nvPr/>
        </p:nvPicPr>
        <p:blipFill>
          <a:blip r:embed="rId17"/>
          <a:srcRect/>
          <a:stretch>
            <a:fillRect/>
          </a:stretch>
        </p:blipFill>
        <p:spPr>
          <a:xfrm>
            <a:off x="11353951" y="66527"/>
            <a:ext cx="587038" cy="851124"/>
          </a:xfrm>
          <a:prstGeom prst="rect">
            <a:avLst/>
          </a:prstGeom>
        </p:spPr>
      </p:pic>
      <p:pic>
        <p:nvPicPr>
          <p:cNvPr id="2050" name="Picture 2">
            <a:extLst>
              <a:ext uri="{FF2B5EF4-FFF2-40B4-BE49-F238E27FC236}">
                <a16:creationId xmlns:a16="http://schemas.microsoft.com/office/drawing/2014/main" id="{E0D382BB-ED99-41FC-B36E-770ACAF2CB18}"/>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43763"/>
          <a:stretch/>
        </p:blipFill>
        <p:spPr bwMode="auto">
          <a:xfrm>
            <a:off x="3576917" y="4138459"/>
            <a:ext cx="7433645" cy="23789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able Artificial Intelligence(XAI) - GeeksforGeeks">
            <a:extLst>
              <a:ext uri="{FF2B5EF4-FFF2-40B4-BE49-F238E27FC236}">
                <a16:creationId xmlns:a16="http://schemas.microsoft.com/office/drawing/2014/main" id="{A529A3D0-C52D-FCFB-D254-1B196A75DA37}"/>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987" r="4592"/>
          <a:stretch/>
        </p:blipFill>
        <p:spPr bwMode="auto">
          <a:xfrm>
            <a:off x="465148" y="837044"/>
            <a:ext cx="6599882" cy="3438093"/>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E3AA2E31-099B-80BB-6A06-034496380188}"/>
              </a:ext>
            </a:extLst>
          </p:cNvPr>
          <p:cNvSpPr/>
          <p:nvPr/>
        </p:nvSpPr>
        <p:spPr>
          <a:xfrm>
            <a:off x="6998111" y="1299173"/>
            <a:ext cx="4625788" cy="2501153"/>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Explainable AI (XAI) refers to a set of processes and methods designed to make the outputs of artificial intelligence (AI) systems understandable to human.</a:t>
            </a:r>
            <a:endParaRPr lang="en-IN" dirty="0"/>
          </a:p>
        </p:txBody>
      </p:sp>
    </p:spTree>
    <p:extLst>
      <p:ext uri="{BB962C8B-B14F-4D97-AF65-F5344CB8AC3E}">
        <p14:creationId xmlns:p14="http://schemas.microsoft.com/office/powerpoint/2010/main" val="1689956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p:cNvPicPr/>
          <p:nvPr/>
        </p:nvPicPr>
        <p:blipFill>
          <a:blip r:embed="rId2"/>
          <a:srcRect l="21964" t="16424" r="21648" b="15818"/>
          <a:stretch>
            <a:fillRect/>
          </a:stretch>
        </p:blipFill>
        <p:spPr>
          <a:xfrm>
            <a:off x="469900" y="419100"/>
            <a:ext cx="1313815" cy="1224280"/>
          </a:xfrm>
          <a:prstGeom prst="ellipse">
            <a:avLst/>
          </a:prstGeom>
          <a:noFill/>
          <a:ln w="9525">
            <a:noFill/>
          </a:ln>
        </p:spPr>
      </p:pic>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Title 1"/>
          <p:cNvSpPr>
            <a:spLocks noGrp="1"/>
          </p:cNvSpPr>
          <p:nvPr/>
        </p:nvSpPr>
        <p:spPr>
          <a:xfrm>
            <a:off x="1883718" y="581025"/>
            <a:ext cx="4081164" cy="90043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Block diagram</a:t>
            </a:r>
          </a:p>
        </p:txBody>
      </p:sp>
      <p:pic>
        <p:nvPicPr>
          <p:cNvPr id="2" name="Picture 1"/>
          <p:cNvPicPr/>
          <p:nvPr/>
        </p:nvPicPr>
        <p:blipFill>
          <a:blip r:embed="rId3"/>
          <a:srcRect/>
          <a:stretch>
            <a:fillRect/>
          </a:stretch>
        </p:blipFill>
        <p:spPr>
          <a:xfrm>
            <a:off x="11353951" y="66527"/>
            <a:ext cx="587038" cy="851124"/>
          </a:xfrm>
          <a:prstGeom prst="rect">
            <a:avLst/>
          </a:prstGeom>
        </p:spPr>
      </p:pic>
      <p:pic>
        <p:nvPicPr>
          <p:cNvPr id="6" name="Picture 5">
            <a:extLst>
              <a:ext uri="{FF2B5EF4-FFF2-40B4-BE49-F238E27FC236}">
                <a16:creationId xmlns:a16="http://schemas.microsoft.com/office/drawing/2014/main" id="{C9D0D302-5C3A-8D2F-DAD4-C48DFE7465F0}"/>
              </a:ext>
            </a:extLst>
          </p:cNvPr>
          <p:cNvPicPr>
            <a:picLocks noChangeAspect="1"/>
          </p:cNvPicPr>
          <p:nvPr/>
        </p:nvPicPr>
        <p:blipFill>
          <a:blip r:embed="rId4"/>
          <a:stretch>
            <a:fillRect/>
          </a:stretch>
        </p:blipFill>
        <p:spPr>
          <a:xfrm>
            <a:off x="1488448" y="1439065"/>
            <a:ext cx="10233652" cy="49992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21964" t="16424" r="21648" b="15818"/>
          <a:stretch>
            <a:fillRect/>
          </a:stretch>
        </p:blipFill>
        <p:spPr>
          <a:xfrm>
            <a:off x="469900" y="419100"/>
            <a:ext cx="1313815" cy="1224280"/>
          </a:xfrm>
          <a:prstGeom prst="ellipse">
            <a:avLst/>
          </a:prstGeom>
          <a:noFill/>
          <a:ln w="9525">
            <a:noFill/>
          </a:ln>
        </p:spPr>
      </p:pic>
      <p:sp>
        <p:nvSpPr>
          <p:cNvPr id="14" name="Title 1"/>
          <p:cNvSpPr>
            <a:spLocks noGrp="1"/>
          </p:cNvSpPr>
          <p:nvPr/>
        </p:nvSpPr>
        <p:spPr>
          <a:xfrm>
            <a:off x="2768039" y="492089"/>
            <a:ext cx="5499735" cy="5041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b="1" dirty="0">
                <a:solidFill>
                  <a:schemeClr val="tx1"/>
                </a:solidFill>
                <a:latin typeface="Times New Roman" panose="02020603050405020304" pitchFamily="18" charset="0"/>
                <a:cs typeface="Times New Roman" panose="02020603050405020304" pitchFamily="18" charset="0"/>
              </a:rPr>
              <a:t>Dataset Description</a:t>
            </a:r>
          </a:p>
        </p:txBody>
      </p:sp>
      <p:sp>
        <p:nvSpPr>
          <p:cNvPr id="15"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p:cNvPicPr/>
          <p:nvPr/>
        </p:nvPicPr>
        <p:blipFill>
          <a:blip r:embed="rId3"/>
          <a:srcRect/>
          <a:stretch>
            <a:fillRect/>
          </a:stretch>
        </p:blipFill>
        <p:spPr>
          <a:xfrm>
            <a:off x="11353951" y="66527"/>
            <a:ext cx="587038" cy="851124"/>
          </a:xfrm>
          <a:prstGeom prst="rect">
            <a:avLst/>
          </a:prstGeom>
        </p:spPr>
      </p:pic>
      <p:pic>
        <p:nvPicPr>
          <p:cNvPr id="7" name="Picture 6">
            <a:extLst>
              <a:ext uri="{FF2B5EF4-FFF2-40B4-BE49-F238E27FC236}">
                <a16:creationId xmlns:a16="http://schemas.microsoft.com/office/drawing/2014/main" id="{0B83B1EC-603B-C3E3-A963-73558A090848}"/>
              </a:ext>
            </a:extLst>
          </p:cNvPr>
          <p:cNvPicPr>
            <a:picLocks noChangeAspect="1"/>
          </p:cNvPicPr>
          <p:nvPr/>
        </p:nvPicPr>
        <p:blipFill>
          <a:blip r:embed="rId4"/>
          <a:stretch>
            <a:fillRect/>
          </a:stretch>
        </p:blipFill>
        <p:spPr>
          <a:xfrm>
            <a:off x="469900" y="3547965"/>
            <a:ext cx="7204442" cy="2478231"/>
          </a:xfrm>
          <a:prstGeom prst="rect">
            <a:avLst/>
          </a:prstGeom>
        </p:spPr>
      </p:pic>
      <p:sp>
        <p:nvSpPr>
          <p:cNvPr id="4" name="TextBox 3">
            <a:extLst>
              <a:ext uri="{FF2B5EF4-FFF2-40B4-BE49-F238E27FC236}">
                <a16:creationId xmlns:a16="http://schemas.microsoft.com/office/drawing/2014/main" id="{3B2FAD57-B8D1-D211-6368-1AAFDF088B3B}"/>
              </a:ext>
            </a:extLst>
          </p:cNvPr>
          <p:cNvSpPr txBox="1"/>
          <p:nvPr/>
        </p:nvSpPr>
        <p:spPr>
          <a:xfrm>
            <a:off x="469900" y="1668363"/>
            <a:ext cx="9234096" cy="1815882"/>
          </a:xfrm>
          <a:prstGeom prst="rect">
            <a:avLst/>
          </a:prstGeom>
          <a:noFill/>
        </p:spPr>
        <p:txBody>
          <a:bodyPr wrap="square" numCol="2" rtlCol="0">
            <a:spAutoFit/>
          </a:bodyPr>
          <a:lstStyle/>
          <a:p>
            <a:r>
              <a:rPr lang="en-IN" sz="1600" b="1" dirty="0">
                <a:latin typeface="Times New Roman" panose="02020603050405020304" pitchFamily="18" charset="0"/>
                <a:cs typeface="Times New Roman" panose="02020603050405020304" pitchFamily="18" charset="0"/>
              </a:rPr>
              <a:t>Data Source: </a:t>
            </a:r>
            <a:r>
              <a:rPr lang="en-IN" sz="1600" dirty="0">
                <a:latin typeface="Times New Roman" panose="02020603050405020304" pitchFamily="18" charset="0"/>
                <a:cs typeface="Times New Roman" panose="02020603050405020304" pitchFamily="18" charset="0"/>
              </a:rPr>
              <a:t>United States Geological Survey website</a:t>
            </a:r>
          </a:p>
          <a:p>
            <a:r>
              <a:rPr lang="en-IN" sz="1600" b="1" dirty="0">
                <a:latin typeface="Times New Roman" panose="02020603050405020304" pitchFamily="18" charset="0"/>
                <a:cs typeface="Times New Roman" panose="02020603050405020304" pitchFamily="18" charset="0"/>
              </a:rPr>
              <a:t>Number of Records: </a:t>
            </a:r>
            <a:r>
              <a:rPr lang="en-IN" sz="1600" dirty="0">
                <a:latin typeface="Times New Roman" panose="02020603050405020304" pitchFamily="18" charset="0"/>
                <a:cs typeface="Times New Roman" panose="02020603050405020304" pitchFamily="18" charset="0"/>
              </a:rPr>
              <a:t>9,850</a:t>
            </a:r>
          </a:p>
          <a:p>
            <a:r>
              <a:rPr lang="en-IN" sz="1600" b="1" dirty="0">
                <a:latin typeface="Times New Roman" panose="02020603050405020304" pitchFamily="18" charset="0"/>
                <a:cs typeface="Times New Roman" panose="02020603050405020304" pitchFamily="18" charset="0"/>
              </a:rPr>
              <a:t>Number of Attributes: </a:t>
            </a:r>
            <a:r>
              <a:rPr lang="en-IN" sz="1600" dirty="0">
                <a:latin typeface="Times New Roman" panose="02020603050405020304" pitchFamily="18" charset="0"/>
                <a:cs typeface="Times New Roman" panose="02020603050405020304" pitchFamily="18" charset="0"/>
              </a:rPr>
              <a:t>13</a:t>
            </a:r>
          </a:p>
          <a:p>
            <a:r>
              <a:rPr lang="en-IN" sz="1600" b="1" dirty="0">
                <a:latin typeface="Times New Roman" panose="02020603050405020304" pitchFamily="18" charset="0"/>
                <a:cs typeface="Times New Roman" panose="02020603050405020304" pitchFamily="18" charset="0"/>
              </a:rPr>
              <a:t>Temporal Range: </a:t>
            </a:r>
            <a:r>
              <a:rPr lang="en-IN" sz="1600" dirty="0">
                <a:latin typeface="Times New Roman" panose="02020603050405020304" pitchFamily="18" charset="0"/>
                <a:cs typeface="Times New Roman" panose="02020603050405020304" pitchFamily="18" charset="0"/>
              </a:rPr>
              <a:t>1994 to 2020</a:t>
            </a:r>
          </a:p>
          <a:p>
            <a:r>
              <a:rPr lang="en-IN" sz="1600" b="1" dirty="0">
                <a:latin typeface="Times New Roman" panose="02020603050405020304" pitchFamily="18" charset="0"/>
                <a:cs typeface="Times New Roman" panose="02020603050405020304" pitchFamily="18" charset="0"/>
              </a:rPr>
              <a:t>Data Characteristics</a:t>
            </a:r>
            <a:r>
              <a:rPr lang="en-IN" sz="1600" dirty="0">
                <a:latin typeface="Times New Roman" panose="02020603050405020304" pitchFamily="18" charset="0"/>
                <a:cs typeface="Times New Roman" panose="02020603050405020304" pitchFamily="18" charset="0"/>
              </a:rPr>
              <a:t>: Continuous numeric values</a:t>
            </a:r>
          </a:p>
          <a:p>
            <a:r>
              <a:rPr lang="en-IN" sz="1600" b="1" dirty="0">
                <a:latin typeface="Times New Roman" panose="02020603050405020304" pitchFamily="18" charset="0"/>
                <a:cs typeface="Times New Roman" panose="02020603050405020304" pitchFamily="18" charset="0"/>
              </a:rPr>
              <a:t>Target Variable: </a:t>
            </a:r>
            <a:r>
              <a:rPr lang="en-IN" sz="1600" dirty="0">
                <a:latin typeface="Times New Roman" panose="02020603050405020304" pitchFamily="18" charset="0"/>
                <a:cs typeface="Times New Roman" panose="02020603050405020304" pitchFamily="18" charset="0"/>
              </a:rPr>
              <a:t>Potential Evapotranspiration </a:t>
            </a:r>
          </a:p>
          <a:p>
            <a:r>
              <a:rPr lang="en-IN" sz="16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BFD89F94-7A01-DB2C-3828-A42727245FC6}"/>
              </a:ext>
            </a:extLst>
          </p:cNvPr>
          <p:cNvPicPr>
            <a:picLocks noChangeAspect="1"/>
          </p:cNvPicPr>
          <p:nvPr/>
        </p:nvPicPr>
        <p:blipFill>
          <a:blip r:embed="rId5"/>
          <a:stretch>
            <a:fillRect/>
          </a:stretch>
        </p:blipFill>
        <p:spPr>
          <a:xfrm>
            <a:off x="8144242" y="996279"/>
            <a:ext cx="3888647" cy="53576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p:cNvPicPr/>
          <p:nvPr/>
        </p:nvPicPr>
        <p:blipFill>
          <a:blip r:embed="rId2"/>
          <a:srcRect/>
          <a:stretch>
            <a:fillRect/>
          </a:stretch>
        </p:blipFill>
        <p:spPr>
          <a:xfrm>
            <a:off x="11344986" y="155463"/>
            <a:ext cx="587038" cy="851124"/>
          </a:xfrm>
          <a:prstGeom prst="rect">
            <a:avLst/>
          </a:prstGeom>
        </p:spPr>
      </p:pic>
      <p:sp>
        <p:nvSpPr>
          <p:cNvPr id="3" name="Title 1">
            <a:extLst>
              <a:ext uri="{FF2B5EF4-FFF2-40B4-BE49-F238E27FC236}">
                <a16:creationId xmlns:a16="http://schemas.microsoft.com/office/drawing/2014/main" id="{446A2544-7568-532C-47E1-360CEC6F6D01}"/>
              </a:ext>
            </a:extLst>
          </p:cNvPr>
          <p:cNvSpPr>
            <a:spLocks noGrp="1"/>
          </p:cNvSpPr>
          <p:nvPr/>
        </p:nvSpPr>
        <p:spPr>
          <a:xfrm>
            <a:off x="2405995" y="328930"/>
            <a:ext cx="6788337" cy="5041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b="1" dirty="0">
                <a:solidFill>
                  <a:schemeClr val="tx1"/>
                </a:solidFill>
                <a:latin typeface="Times New Roman" panose="02020603050405020304" pitchFamily="18" charset="0"/>
                <a:cs typeface="Times New Roman" panose="02020603050405020304" pitchFamily="18" charset="0"/>
              </a:rPr>
              <a:t>Exploratory data analysis</a:t>
            </a:r>
          </a:p>
        </p:txBody>
      </p:sp>
      <p:pic>
        <p:nvPicPr>
          <p:cNvPr id="4098" name="Picture 2">
            <a:extLst>
              <a:ext uri="{FF2B5EF4-FFF2-40B4-BE49-F238E27FC236}">
                <a16:creationId xmlns:a16="http://schemas.microsoft.com/office/drawing/2014/main" id="{C72BC7B6-F915-ABE4-C2C4-6DE64C56F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53" y="2488795"/>
            <a:ext cx="6087514" cy="34665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1EEBC5A-61BC-2530-90B2-0B4BED557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67" y="1622466"/>
            <a:ext cx="5415280" cy="36130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376AB6-5B85-4508-1CD8-5946881447F8}"/>
              </a:ext>
            </a:extLst>
          </p:cNvPr>
          <p:cNvSpPr txBox="1"/>
          <p:nvPr/>
        </p:nvSpPr>
        <p:spPr>
          <a:xfrm>
            <a:off x="456781" y="5955319"/>
            <a:ext cx="6624022"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Year wise pot evapotranspiration analysis</a:t>
            </a:r>
          </a:p>
        </p:txBody>
      </p:sp>
      <p:sp>
        <p:nvSpPr>
          <p:cNvPr id="6" name="TextBox 5">
            <a:extLst>
              <a:ext uri="{FF2B5EF4-FFF2-40B4-BE49-F238E27FC236}">
                <a16:creationId xmlns:a16="http://schemas.microsoft.com/office/drawing/2014/main" id="{9D2B6F80-B53C-0D33-C901-3B00A4E9E54A}"/>
              </a:ext>
            </a:extLst>
          </p:cNvPr>
          <p:cNvSpPr txBox="1"/>
          <p:nvPr/>
        </p:nvSpPr>
        <p:spPr>
          <a:xfrm>
            <a:off x="7959464" y="5257003"/>
            <a:ext cx="3600225"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Month wise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53"/>
          <p:cNvSpPr/>
          <p:nvPr/>
        </p:nvSpPr>
        <p:spPr>
          <a:xfrm rot="10800000">
            <a:off x="0" y="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任意多边形 39"/>
          <p:cNvSpPr/>
          <p:nvPr/>
        </p:nvSpPr>
        <p:spPr>
          <a:xfrm>
            <a:off x="8737600" y="4978400"/>
            <a:ext cx="3454400" cy="1879600"/>
          </a:xfrm>
          <a:custGeom>
            <a:avLst/>
            <a:gdLst>
              <a:gd name="connsiteX0" fmla="*/ 3294742 w 3454400"/>
              <a:gd name="connsiteY0" fmla="*/ 0 h 1879600"/>
              <a:gd name="connsiteX1" fmla="*/ 3454400 w 3454400"/>
              <a:gd name="connsiteY1" fmla="*/ 0 h 1879600"/>
              <a:gd name="connsiteX2" fmla="*/ 3454400 w 3454400"/>
              <a:gd name="connsiteY2" fmla="*/ 1879600 h 1879600"/>
              <a:gd name="connsiteX3" fmla="*/ 0 w 3454400"/>
              <a:gd name="connsiteY3" fmla="*/ 1879600 h 1879600"/>
              <a:gd name="connsiteX4" fmla="*/ 0 w 3454400"/>
              <a:gd name="connsiteY4" fmla="*/ 1712686 h 1879600"/>
              <a:gd name="connsiteX5" fmla="*/ 2866441 w 3454400"/>
              <a:gd name="connsiteY5" fmla="*/ 1712686 h 1879600"/>
              <a:gd name="connsiteX6" fmla="*/ 3294742 w 3454400"/>
              <a:gd name="connsiteY6" fmla="*/ 1284385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879600">
                <a:moveTo>
                  <a:pt x="3294742" y="0"/>
                </a:moveTo>
                <a:lnTo>
                  <a:pt x="3454400" y="0"/>
                </a:lnTo>
                <a:lnTo>
                  <a:pt x="3454400" y="1879600"/>
                </a:lnTo>
                <a:lnTo>
                  <a:pt x="0" y="1879600"/>
                </a:lnTo>
                <a:lnTo>
                  <a:pt x="0" y="1712686"/>
                </a:lnTo>
                <a:lnTo>
                  <a:pt x="2866441" y="1712686"/>
                </a:lnTo>
                <a:cubicBezTo>
                  <a:pt x="3102985" y="1712686"/>
                  <a:pt x="3294742" y="1520929"/>
                  <a:pt x="3294742" y="1284385"/>
                </a:cubicBezTo>
                <a:close/>
              </a:path>
            </a:pathLst>
          </a:custGeom>
          <a:solidFill>
            <a:srgbClr val="CFD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1"/>
          <p:cNvPicPr/>
          <p:nvPr/>
        </p:nvPicPr>
        <p:blipFill>
          <a:blip r:embed="rId2"/>
          <a:srcRect/>
          <a:stretch>
            <a:fillRect/>
          </a:stretch>
        </p:blipFill>
        <p:spPr>
          <a:xfrm>
            <a:off x="11344986" y="155463"/>
            <a:ext cx="587038" cy="851124"/>
          </a:xfrm>
          <a:prstGeom prst="rect">
            <a:avLst/>
          </a:prstGeom>
        </p:spPr>
      </p:pic>
      <p:sp>
        <p:nvSpPr>
          <p:cNvPr id="3" name="Title 1">
            <a:extLst>
              <a:ext uri="{FF2B5EF4-FFF2-40B4-BE49-F238E27FC236}">
                <a16:creationId xmlns:a16="http://schemas.microsoft.com/office/drawing/2014/main" id="{446A2544-7568-532C-47E1-360CEC6F6D01}"/>
              </a:ext>
            </a:extLst>
          </p:cNvPr>
          <p:cNvSpPr>
            <a:spLocks noGrp="1"/>
          </p:cNvSpPr>
          <p:nvPr/>
        </p:nvSpPr>
        <p:spPr>
          <a:xfrm>
            <a:off x="2405995" y="328930"/>
            <a:ext cx="6788337" cy="504190"/>
          </a:xfrm>
          <a:prstGeom prst="rect">
            <a:avLst/>
          </a:prstGeo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b="1" dirty="0">
                <a:solidFill>
                  <a:schemeClr val="tx1"/>
                </a:solidFill>
                <a:latin typeface="Times New Roman" panose="02020603050405020304" pitchFamily="18" charset="0"/>
                <a:cs typeface="Times New Roman" panose="02020603050405020304" pitchFamily="18" charset="0"/>
              </a:rPr>
              <a:t>Exploratory data analysis</a:t>
            </a:r>
          </a:p>
        </p:txBody>
      </p:sp>
      <p:pic>
        <p:nvPicPr>
          <p:cNvPr id="5122" name="Picture 2">
            <a:extLst>
              <a:ext uri="{FF2B5EF4-FFF2-40B4-BE49-F238E27FC236}">
                <a16:creationId xmlns:a16="http://schemas.microsoft.com/office/drawing/2014/main" id="{F25C3CAF-FB29-44A4-651B-EA7279C32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077" y="1212832"/>
            <a:ext cx="5550523" cy="44323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404973-5F48-9D3D-C2A2-51E995383ED7}"/>
              </a:ext>
            </a:extLst>
          </p:cNvPr>
          <p:cNvSpPr txBox="1"/>
          <p:nvPr/>
        </p:nvSpPr>
        <p:spPr>
          <a:xfrm>
            <a:off x="3111044" y="5789918"/>
            <a:ext cx="6624022"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Feature Contribution for evapotranspiration</a:t>
            </a:r>
          </a:p>
        </p:txBody>
      </p:sp>
    </p:spTree>
    <p:extLst>
      <p:ext uri="{BB962C8B-B14F-4D97-AF65-F5344CB8AC3E}">
        <p14:creationId xmlns:p14="http://schemas.microsoft.com/office/powerpoint/2010/main" val="696245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765*298"/>
  <p:tag name="TABLE_ENDDRAG_RECT" val="87*93*765*29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1756</TotalTime>
  <Words>901</Words>
  <Application>Microsoft Office PowerPoint</Application>
  <PresentationFormat>Widescreen</PresentationFormat>
  <Paragraphs>115</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等线</vt:lpstr>
      <vt:lpstr>Arial</vt:lpstr>
      <vt:lpstr>Arial MT</vt:lpstr>
      <vt:lpstr>Courier New</vt:lpstr>
      <vt:lpstr>SHREE-ENG-0010</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Soumya Ranjan Sahoo</cp:lastModifiedBy>
  <cp:revision>732</cp:revision>
  <dcterms:created xsi:type="dcterms:W3CDTF">2021-07-14T13:38:00Z</dcterms:created>
  <dcterms:modified xsi:type="dcterms:W3CDTF">2024-11-19T05:26:53Z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1033-12.2.0.13215</vt:lpwstr>
  </property>
  <property fmtid="{D5CDD505-2E9C-101B-9397-08002B2CF9AE}" pid="3" name="ICV">
    <vt:lpwstr>29C249241F114F51BA033E8C78C0F926_13</vt:lpwstr>
  </property>
</Properties>
</file>